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09" r:id="rId3"/>
    <p:sldId id="271" r:id="rId4"/>
    <p:sldId id="294" r:id="rId5"/>
    <p:sldId id="324" r:id="rId6"/>
    <p:sldId id="310" r:id="rId7"/>
    <p:sldId id="304" r:id="rId8"/>
    <p:sldId id="269" r:id="rId9"/>
    <p:sldId id="305" r:id="rId10"/>
    <p:sldId id="307" r:id="rId11"/>
    <p:sldId id="308" r:id="rId12"/>
    <p:sldId id="323" r:id="rId13"/>
    <p:sldId id="270" r:id="rId14"/>
    <p:sldId id="275" r:id="rId15"/>
    <p:sldId id="276" r:id="rId16"/>
    <p:sldId id="316" r:id="rId17"/>
    <p:sldId id="295" r:id="rId18"/>
    <p:sldId id="261" r:id="rId19"/>
    <p:sldId id="283" r:id="rId20"/>
    <p:sldId id="279" r:id="rId21"/>
    <p:sldId id="280" r:id="rId22"/>
    <p:sldId id="296" r:id="rId23"/>
    <p:sldId id="284" r:id="rId24"/>
    <p:sldId id="318" r:id="rId25"/>
    <p:sldId id="315" r:id="rId26"/>
    <p:sldId id="317" r:id="rId27"/>
    <p:sldId id="319" r:id="rId28"/>
    <p:sldId id="320" r:id="rId29"/>
    <p:sldId id="321" r:id="rId30"/>
    <p:sldId id="314" r:id="rId31"/>
    <p:sldId id="288" r:id="rId32"/>
    <p:sldId id="281" r:id="rId33"/>
    <p:sldId id="282" r:id="rId34"/>
    <p:sldId id="277" r:id="rId35"/>
    <p:sldId id="278" r:id="rId36"/>
    <p:sldId id="300" r:id="rId37"/>
    <p:sldId id="301" r:id="rId38"/>
    <p:sldId id="302" r:id="rId39"/>
    <p:sldId id="313" r:id="rId40"/>
    <p:sldId id="312" r:id="rId41"/>
    <p:sldId id="266" r:id="rId4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8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208" y="3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4T20:54:58.1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24575,'25'0'0,"5"5"0,4 3 0,5 10 0,5 10 0,21 17 0,27 16 0,18 6 0,-49-31 0,0-1 0,1-1 0,-2 0 0,53 31 0,-2 6 0,-14 1 0,-9 2 0,-16-2 0,-19-8 0,-13-9 0,-14-14 0,-4-6 0,0-6 0,0-1 0,1 0 0,-4 0 0,-1-1 0,0 0 0,-1 2 0,4 2 0,2 3 0,2 4 0,-1-2 0,-2-4 0,-2-3 0,-3 0 0,2 5 0,1 4 0,1 1 0,-1-6 0,-3-5 0,-2-2 0,0-1 0,-5 0 0,2-1 0,-4-2 0,-1-4 0,-2-2 0,-1 0 0,2 0 0,-1 3 0,3 0 0,0-1 0,-1 1 0,-1-3 0,1 0 0,0 3 0,1-1 0,0 1 0,1 0 0,2 3 0,3 8 0,10 12 0,8 8 0,4 3 0,2-2 0,-5-7 0,0-4 0,-1-3 0,-2-2 0,-2-2 0,-4-5 0,0-3 0,-3 2 0,0 1 0,-1 3 0,-4-2 0,-4-5 0,-1-4 0,-2-4 0,-1 0 0,2 0 0,-2 0 0,-2 0 0,1-7 0,-3 1 0,0-5 0,1 2 0,-2 1 0,1-4 0,0 1 0,-1-2 0,-2 2 0,-1-2 0,1 1 0,2 0 0,2 2 0,-1-2 0,3 7 0,-3-4 0,1 2 0,1 0 0,0 1 0,2 2 0,-1 1 0,0 6 0,-3-9 0,1 5 0,-2-7 0,2 5 0,-1 2 0,4 5 0,-5-9 0,1 3 0,-3-7 0,2 2 0,1 3 0,1 2 0,0-2 0,1-4 0,-1-3 0,-1-4 0,-3 1 0,1-2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4T20:55: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1 861 24575,'31'0'0,"-3"0"0,-4 0 0,-10 0 0,-4 0 0,-5 0 0,4 0 0,3 0 0,6 0 0,7 4 0,8 5 0,11 9 0,8 6 0,0 1 0,-6-2 0,-9-3 0,-12-3 0,-3-2 0,-1-1 0,-1-2 0,4 2 0,0-1 0,3 0 0,3 1 0,4-1 0,0 3 0,-2-1 0,-10-2 0,-5-4 0,-5-1 0,0 0 0,1 3 0,3 0 0,0-1 0,3 1 0,-8-4 0,1-2 0,-8-2 0,1 1 0,2 0 0,-2 1 0,4 0 0,-3-1 0,0-1 0,0 0 0,-2-1 0,0 2 0,0-2 0,0 0 0,-3 1 0,0-3 0,2 0 0,-2-3 0,3-1 0,-1 0 0,0-4 0,1-6 0,0-10 0,4-8 0,2-7 0,1-2 0,1-1 0,-3 5 0,-2 5 0,-2 3 0,-2-3 0,1-3 0,1-6 0,1-5 0,0-2 0,2 0 0,0-1 0,0 0 0,-1-1 0,1 2 0,1 4 0,-1 6 0,-1 7 0,-4 10 0,-1 3 0,-2 12 0,0-2 0,0 2 0,0-2 0,3-2 0,-2-4 0,2-2 0,-3 2 0,0 0 0,0 5 0,0 1 0,0 1 0,0-1 0,0-2 0,0-6 0,0-7 0,0-2 0,3 1 0,-2 2 0,2 9 0,-2 5 0,-1 4 0,0-1 0,0-2 0,0-1 0,0-3 0,0-3 0,0-2 0,0 0 0,0 5 0,0 6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4T20:54:58.1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24575,'25'0'0,"5"5"0,4 3 0,5 10 0,5 10 0,21 17 0,27 16 0,18 6 0,-49-31 0,0-1 0,1-1 0,-2 0 0,53 31 0,-2 6 0,-14 1 0,-9 2 0,-16-2 0,-19-8 0,-13-9 0,-14-14 0,-4-6 0,0-6 0,0-1 0,1 0 0,-4 0 0,-1-1 0,0 0 0,-1 2 0,4 2 0,2 3 0,2 4 0,-1-2 0,-2-4 0,-2-3 0,-3 0 0,2 5 0,1 4 0,1 1 0,-1-6 0,-3-5 0,-2-2 0,0-1 0,-5 0 0,2-1 0,-4-2 0,-1-4 0,-2-2 0,-1 0 0,2 0 0,-1 3 0,3 0 0,0-1 0,-1 1 0,-1-3 0,1 0 0,0 3 0,1-1 0,0 1 0,1 0 0,2 3 0,3 8 0,10 12 0,8 8 0,4 3 0,2-2 0,-5-7 0,0-4 0,-1-3 0,-2-2 0,-2-2 0,-4-5 0,0-3 0,-3 2 0,0 1 0,-1 3 0,-4-2 0,-4-5 0,-1-4 0,-2-4 0,-1 0 0,2 0 0,-2 0 0,-2 0 0,1-7 0,-3 1 0,0-5 0,1 2 0,-2 1 0,1-4 0,0 1 0,-1-2 0,-2 2 0,-1-2 0,1 1 0,2 0 0,2 2 0,-1-2 0,3 7 0,-3-4 0,1 2 0,1 0 0,0 1 0,2 2 0,-1 1 0,0 6 0,-3-9 0,1 5 0,-2-7 0,2 5 0,-1 2 0,4 5 0,-5-9 0,1 3 0,-3-7 0,2 2 0,1 3 0,1 2 0,0-2 0,1-4 0,-1-3 0,-1-4 0,-3 1 0,1-2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24T20:55: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1 861 24575,'31'0'0,"-3"0"0,-4 0 0,-10 0 0,-4 0 0,-5 0 0,4 0 0,3 0 0,6 0 0,7 4 0,8 5 0,11 9 0,8 6 0,0 1 0,-6-2 0,-9-3 0,-12-3 0,-3-2 0,-1-1 0,-1-2 0,4 2 0,0-1 0,3 0 0,3 1 0,4-1 0,0 3 0,-2-1 0,-10-2 0,-5-4 0,-5-1 0,0 0 0,1 3 0,3 0 0,0-1 0,3 1 0,-8-4 0,1-2 0,-8-2 0,1 1 0,2 0 0,-2 1 0,4 0 0,-3-1 0,0-1 0,0 0 0,-2-1 0,0 2 0,0-2 0,0 0 0,-3 1 0,0-3 0,2 0 0,-2-3 0,3-1 0,-1 0 0,0-4 0,1-6 0,0-10 0,4-8 0,2-7 0,1-2 0,1-1 0,-3 5 0,-2 5 0,-2 3 0,-2-3 0,1-3 0,1-6 0,1-5 0,0-2 0,2 0 0,0-1 0,0 0 0,-1-1 0,1 2 0,1 4 0,-1 6 0,-1 7 0,-4 10 0,-1 3 0,-2 12 0,0-2 0,0 2 0,0-2 0,3-2 0,-2-4 0,2-2 0,-3 2 0,0 0 0,0 5 0,0 1 0,0 1 0,0-1 0,0-2 0,0-6 0,0-7 0,0-2 0,3 1 0,-2 2 0,2 9 0,-2 5 0,-1 4 0,0-1 0,0-2 0,0-1 0,0-3 0,0-3 0,0-2 0,0 0 0,0 5 0,0 6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A24D95-4C0B-459F-15D2-07D189EC41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K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B2299-1FE7-0696-A6D6-981A470F83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2F8FAD3-A093-344A-94F9-2C08477F06E5}" type="datetimeFigureOut">
              <a:rPr lang="en-KE"/>
              <a:pPr>
                <a:defRPr/>
              </a:pPr>
              <a:t>13/11/2022</a:t>
            </a:fld>
            <a:endParaRPr lang="en-K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CD093C-1979-440F-ABDD-7CEDB036D1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K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B718F94-0956-4A0F-EB92-7621B8C895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K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9C89C-636F-E957-D4A3-249AD71DB5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K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8D84C-7C06-BFD4-03E9-9B49DCDED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8AAE3BF-A8BA-8D40-A350-EFC69A2DE455}" type="slidenum">
              <a:rPr lang="en-KE"/>
              <a:pPr>
                <a:defRPr/>
              </a:pPr>
              <a:t>‹#›</a:t>
            </a:fld>
            <a:endParaRPr lang="en-K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>
            <a:extLst>
              <a:ext uri="{FF2B5EF4-FFF2-40B4-BE49-F238E27FC236}">
                <a16:creationId xmlns:a16="http://schemas.microsoft.com/office/drawing/2014/main" id="{7DF99CA8-CD3B-BAE2-A36B-29E147D71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>
            <a:noAutofit/>
          </a:bodyPr>
          <a:lstStyle/>
          <a:p>
            <a:pPr indent="-3111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Management Challenges in the Region 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Competing water demands &amp; interests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Over-reliance on in-situ instrumentation – 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Poor water resources allocation plan –data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population, urbanization &amp; catchment degradation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Inadequate capacity and technology for water resources monitoring and forecasting for planning and management</a:t>
            </a:r>
            <a:endParaRPr>
              <a:solidFill>
                <a:schemeClr val="dk1"/>
              </a:solidFill>
              <a:sym typeface="Arial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4" name="Google Shape;129;p11:notes">
            <a:extLst>
              <a:ext uri="{FF2B5EF4-FFF2-40B4-BE49-F238E27FC236}">
                <a16:creationId xmlns:a16="http://schemas.microsoft.com/office/drawing/2014/main" id="{E5F469FA-4824-4C0C-275C-2A1FC69042E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64203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Google Shape;137;p12:notes">
            <a:extLst>
              <a:ext uri="{FF2B5EF4-FFF2-40B4-BE49-F238E27FC236}">
                <a16:creationId xmlns:a16="http://schemas.microsoft.com/office/drawing/2014/main" id="{6BB31552-DB2D-1C32-7997-39990006FF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482" name="Google Shape;138;p12:notes">
            <a:extLst>
              <a:ext uri="{FF2B5EF4-FFF2-40B4-BE49-F238E27FC236}">
                <a16:creationId xmlns:a16="http://schemas.microsoft.com/office/drawing/2014/main" id="{859B28BF-1E12-5AEF-22B6-5C331C86193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3521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137;p12:notes">
            <a:extLst>
              <a:ext uri="{FF2B5EF4-FFF2-40B4-BE49-F238E27FC236}">
                <a16:creationId xmlns:a16="http://schemas.microsoft.com/office/drawing/2014/main" id="{4684178D-D602-FA61-5B23-B302264599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2530" name="Google Shape;138;p12:notes">
            <a:extLst>
              <a:ext uri="{FF2B5EF4-FFF2-40B4-BE49-F238E27FC236}">
                <a16:creationId xmlns:a16="http://schemas.microsoft.com/office/drawing/2014/main" id="{8B840066-17BF-A9B7-CE8F-11C3D21E8CE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7551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Google Shape;137;p12:notes">
            <a:extLst>
              <a:ext uri="{FF2B5EF4-FFF2-40B4-BE49-F238E27FC236}">
                <a16:creationId xmlns:a16="http://schemas.microsoft.com/office/drawing/2014/main" id="{4684178D-D602-FA61-5B23-B302264599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2530" name="Google Shape;138;p12:notes">
            <a:extLst>
              <a:ext uri="{FF2B5EF4-FFF2-40B4-BE49-F238E27FC236}">
                <a16:creationId xmlns:a16="http://schemas.microsoft.com/office/drawing/2014/main" id="{8B840066-17BF-A9B7-CE8F-11C3D21E8CE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6714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137;p12:notes">
            <a:extLst>
              <a:ext uri="{FF2B5EF4-FFF2-40B4-BE49-F238E27FC236}">
                <a16:creationId xmlns:a16="http://schemas.microsoft.com/office/drawing/2014/main" id="{CF4516C9-FD8C-2BAD-E4AC-4E29FDFADF1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4578" name="Google Shape;138;p12:notes">
            <a:extLst>
              <a:ext uri="{FF2B5EF4-FFF2-40B4-BE49-F238E27FC236}">
                <a16:creationId xmlns:a16="http://schemas.microsoft.com/office/drawing/2014/main" id="{19E7DD87-03B2-F120-DF39-B76EEA8076D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40669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137;p12:notes">
            <a:extLst>
              <a:ext uri="{FF2B5EF4-FFF2-40B4-BE49-F238E27FC236}">
                <a16:creationId xmlns:a16="http://schemas.microsoft.com/office/drawing/2014/main" id="{3143E7A4-515F-A9B1-67D0-73227E4F784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626" name="Google Shape;138;p12:notes">
            <a:extLst>
              <a:ext uri="{FF2B5EF4-FFF2-40B4-BE49-F238E27FC236}">
                <a16:creationId xmlns:a16="http://schemas.microsoft.com/office/drawing/2014/main" id="{EAD5F6E4-E0EE-39C0-8ECC-8A30FFB8CB5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67624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Google Shape;137;p12:notes">
            <a:extLst>
              <a:ext uri="{FF2B5EF4-FFF2-40B4-BE49-F238E27FC236}">
                <a16:creationId xmlns:a16="http://schemas.microsoft.com/office/drawing/2014/main" id="{3143E7A4-515F-A9B1-67D0-73227E4F784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626" name="Google Shape;138;p12:notes">
            <a:extLst>
              <a:ext uri="{FF2B5EF4-FFF2-40B4-BE49-F238E27FC236}">
                <a16:creationId xmlns:a16="http://schemas.microsoft.com/office/drawing/2014/main" id="{EAD5F6E4-E0EE-39C0-8ECC-8A30FFB8CB5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23275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Google Shape;137;p12:notes">
            <a:extLst>
              <a:ext uri="{FF2B5EF4-FFF2-40B4-BE49-F238E27FC236}">
                <a16:creationId xmlns:a16="http://schemas.microsoft.com/office/drawing/2014/main" id="{8C002EE1-116E-4A60-CB15-FB3386BEDC4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674" name="Google Shape;138;p12:notes">
            <a:extLst>
              <a:ext uri="{FF2B5EF4-FFF2-40B4-BE49-F238E27FC236}">
                <a16:creationId xmlns:a16="http://schemas.microsoft.com/office/drawing/2014/main" id="{1E8F1875-4BBE-E021-7837-0D558942257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25279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Google Shape;137;p12:notes">
            <a:extLst>
              <a:ext uri="{FF2B5EF4-FFF2-40B4-BE49-F238E27FC236}">
                <a16:creationId xmlns:a16="http://schemas.microsoft.com/office/drawing/2014/main" id="{A8D34703-E4C4-5484-D295-DC8C787889D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722" name="Google Shape;138;p12:notes">
            <a:extLst>
              <a:ext uri="{FF2B5EF4-FFF2-40B4-BE49-F238E27FC236}">
                <a16:creationId xmlns:a16="http://schemas.microsoft.com/office/drawing/2014/main" id="{F16A4E04-A4A8-EA64-3360-6B6493D22EE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43888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Google Shape;137;p12:notes">
            <a:extLst>
              <a:ext uri="{FF2B5EF4-FFF2-40B4-BE49-F238E27FC236}">
                <a16:creationId xmlns:a16="http://schemas.microsoft.com/office/drawing/2014/main" id="{25A0EDD6-DF0A-ACC6-9616-B4D75BA9A78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2770" name="Google Shape;138;p12:notes">
            <a:extLst>
              <a:ext uri="{FF2B5EF4-FFF2-40B4-BE49-F238E27FC236}">
                <a16:creationId xmlns:a16="http://schemas.microsoft.com/office/drawing/2014/main" id="{4F8FA04B-1815-7FAB-B3B0-0BE102A27C7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09364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Google Shape;137;p12:notes">
            <a:extLst>
              <a:ext uri="{FF2B5EF4-FFF2-40B4-BE49-F238E27FC236}">
                <a16:creationId xmlns:a16="http://schemas.microsoft.com/office/drawing/2014/main" id="{74BCD6E7-A62D-82BE-DD3A-8FB36E160D8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4818" name="Google Shape;138;p12:notes">
            <a:extLst>
              <a:ext uri="{FF2B5EF4-FFF2-40B4-BE49-F238E27FC236}">
                <a16:creationId xmlns:a16="http://schemas.microsoft.com/office/drawing/2014/main" id="{7F72EC2A-B717-2C06-05D0-20CDE90FB7B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9404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Google Shape;137;p12:notes">
            <a:extLst>
              <a:ext uri="{FF2B5EF4-FFF2-40B4-BE49-F238E27FC236}">
                <a16:creationId xmlns:a16="http://schemas.microsoft.com/office/drawing/2014/main" id="{DBCCF299-FF7A-F2B3-C6CE-FC2CF21676D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386" name="Google Shape;138;p12:notes">
            <a:extLst>
              <a:ext uri="{FF2B5EF4-FFF2-40B4-BE49-F238E27FC236}">
                <a16:creationId xmlns:a16="http://schemas.microsoft.com/office/drawing/2014/main" id="{958EA7A4-5D2C-8FB9-39C2-5A09A394CA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88260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Google Shape;137;p12:notes">
            <a:extLst>
              <a:ext uri="{FF2B5EF4-FFF2-40B4-BE49-F238E27FC236}">
                <a16:creationId xmlns:a16="http://schemas.microsoft.com/office/drawing/2014/main" id="{10CF0568-88EB-FD9F-E23B-B0BA8811CC0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6866" name="Google Shape;138;p12:notes">
            <a:extLst>
              <a:ext uri="{FF2B5EF4-FFF2-40B4-BE49-F238E27FC236}">
                <a16:creationId xmlns:a16="http://schemas.microsoft.com/office/drawing/2014/main" id="{9BCFD8F0-F962-2266-CF9D-A52B08A1719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75041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Google Shape;137;p12:notes">
            <a:extLst>
              <a:ext uri="{FF2B5EF4-FFF2-40B4-BE49-F238E27FC236}">
                <a16:creationId xmlns:a16="http://schemas.microsoft.com/office/drawing/2014/main" id="{785EBA9C-30ED-2B27-59ED-F14A81ADA3D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8914" name="Google Shape;138;p12:notes">
            <a:extLst>
              <a:ext uri="{FF2B5EF4-FFF2-40B4-BE49-F238E27FC236}">
                <a16:creationId xmlns:a16="http://schemas.microsoft.com/office/drawing/2014/main" id="{D5B4D16F-E0EF-3B9F-BE57-DE226CF89D3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36555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Google Shape;137;p12:notes">
            <a:extLst>
              <a:ext uri="{FF2B5EF4-FFF2-40B4-BE49-F238E27FC236}">
                <a16:creationId xmlns:a16="http://schemas.microsoft.com/office/drawing/2014/main" id="{183C4C07-1E39-9904-18DD-258645D73BB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0962" name="Google Shape;138;p12:notes">
            <a:extLst>
              <a:ext uri="{FF2B5EF4-FFF2-40B4-BE49-F238E27FC236}">
                <a16:creationId xmlns:a16="http://schemas.microsoft.com/office/drawing/2014/main" id="{904B1196-A13F-F3C6-BC42-6107E24884F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34200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Google Shape;137;p12:notes">
            <a:extLst>
              <a:ext uri="{FF2B5EF4-FFF2-40B4-BE49-F238E27FC236}">
                <a16:creationId xmlns:a16="http://schemas.microsoft.com/office/drawing/2014/main" id="{FE0254D1-DF38-6FDA-2058-57CD9FAF481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3010" name="Google Shape;138;p12:notes">
            <a:extLst>
              <a:ext uri="{FF2B5EF4-FFF2-40B4-BE49-F238E27FC236}">
                <a16:creationId xmlns:a16="http://schemas.microsoft.com/office/drawing/2014/main" id="{0121D04C-B039-73B3-D02F-F838E06D6BE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914159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Google Shape;137;p12:notes">
            <a:extLst>
              <a:ext uri="{FF2B5EF4-FFF2-40B4-BE49-F238E27FC236}">
                <a16:creationId xmlns:a16="http://schemas.microsoft.com/office/drawing/2014/main" id="{688D53E4-964D-E01A-255F-966A075A081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7106" name="Google Shape;138;p12:notes">
            <a:extLst>
              <a:ext uri="{FF2B5EF4-FFF2-40B4-BE49-F238E27FC236}">
                <a16:creationId xmlns:a16="http://schemas.microsoft.com/office/drawing/2014/main" id="{79B681F1-1649-45CD-6A1F-F4A960BA068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210994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Google Shape;137;p12:notes">
            <a:extLst>
              <a:ext uri="{FF2B5EF4-FFF2-40B4-BE49-F238E27FC236}">
                <a16:creationId xmlns:a16="http://schemas.microsoft.com/office/drawing/2014/main" id="{0B2B564E-5F67-AA4C-9829-43850FB99F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9154" name="Google Shape;138;p12:notes">
            <a:extLst>
              <a:ext uri="{FF2B5EF4-FFF2-40B4-BE49-F238E27FC236}">
                <a16:creationId xmlns:a16="http://schemas.microsoft.com/office/drawing/2014/main" id="{EC969555-180F-208C-AE5D-014AA78D047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03881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Google Shape;137;p12:notes">
            <a:extLst>
              <a:ext uri="{FF2B5EF4-FFF2-40B4-BE49-F238E27FC236}">
                <a16:creationId xmlns:a16="http://schemas.microsoft.com/office/drawing/2014/main" id="{A0BE1808-F699-9B7C-C481-59F48028C70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7346" name="Google Shape;138;p12:notes">
            <a:extLst>
              <a:ext uri="{FF2B5EF4-FFF2-40B4-BE49-F238E27FC236}">
                <a16:creationId xmlns:a16="http://schemas.microsoft.com/office/drawing/2014/main" id="{2E01FFC5-568B-51EB-0870-2D5719F2F45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68533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Google Shape;137;p12:notes">
            <a:extLst>
              <a:ext uri="{FF2B5EF4-FFF2-40B4-BE49-F238E27FC236}">
                <a16:creationId xmlns:a16="http://schemas.microsoft.com/office/drawing/2014/main" id="{05D71FDF-D1C5-9995-5BC6-D62655D645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9394" name="Google Shape;138;p12:notes">
            <a:extLst>
              <a:ext uri="{FF2B5EF4-FFF2-40B4-BE49-F238E27FC236}">
                <a16:creationId xmlns:a16="http://schemas.microsoft.com/office/drawing/2014/main" id="{2EA45D53-A694-9803-F0F6-06700530720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76176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137;p12:notes">
            <a:extLst>
              <a:ext uri="{FF2B5EF4-FFF2-40B4-BE49-F238E27FC236}">
                <a16:creationId xmlns:a16="http://schemas.microsoft.com/office/drawing/2014/main" id="{80944CC3-F60E-DC63-51AC-CFB95971F1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1442" name="Google Shape;138;p12:notes">
            <a:extLst>
              <a:ext uri="{FF2B5EF4-FFF2-40B4-BE49-F238E27FC236}">
                <a16:creationId xmlns:a16="http://schemas.microsoft.com/office/drawing/2014/main" id="{06C0E46C-1D09-489D-93F0-7C06EE3937C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460247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137;p12:notes">
            <a:extLst>
              <a:ext uri="{FF2B5EF4-FFF2-40B4-BE49-F238E27FC236}">
                <a16:creationId xmlns:a16="http://schemas.microsoft.com/office/drawing/2014/main" id="{80944CC3-F60E-DC63-51AC-CFB95971F1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1442" name="Google Shape;138;p12:notes">
            <a:extLst>
              <a:ext uri="{FF2B5EF4-FFF2-40B4-BE49-F238E27FC236}">
                <a16:creationId xmlns:a16="http://schemas.microsoft.com/office/drawing/2014/main" id="{06C0E46C-1D09-489D-93F0-7C06EE3937C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41736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>
            <a:extLst>
              <a:ext uri="{FF2B5EF4-FFF2-40B4-BE49-F238E27FC236}">
                <a16:creationId xmlns:a16="http://schemas.microsoft.com/office/drawing/2014/main" id="{7DF99CA8-CD3B-BAE2-A36B-29E147D71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>
            <a:noAutofit/>
          </a:bodyPr>
          <a:lstStyle/>
          <a:p>
            <a:pPr indent="-3111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Management Challenges in the Region 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Competing water demands &amp; interests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Over-reliance on in-situ instrumentation – 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Poor water resources allocation plan –data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population, urbanization &amp; catchment degradation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Inadequate capacity and technology for water resources monitoring and forecasting for planning and management</a:t>
            </a:r>
            <a:endParaRPr>
              <a:solidFill>
                <a:schemeClr val="dk1"/>
              </a:solidFill>
              <a:sym typeface="Arial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4" name="Google Shape;129;p11:notes">
            <a:extLst>
              <a:ext uri="{FF2B5EF4-FFF2-40B4-BE49-F238E27FC236}">
                <a16:creationId xmlns:a16="http://schemas.microsoft.com/office/drawing/2014/main" id="{E5F469FA-4824-4C0C-275C-2A1FC69042E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22634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137;p12:notes">
            <a:extLst>
              <a:ext uri="{FF2B5EF4-FFF2-40B4-BE49-F238E27FC236}">
                <a16:creationId xmlns:a16="http://schemas.microsoft.com/office/drawing/2014/main" id="{80944CC3-F60E-DC63-51AC-CFB95971F11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1442" name="Google Shape;138;p12:notes">
            <a:extLst>
              <a:ext uri="{FF2B5EF4-FFF2-40B4-BE49-F238E27FC236}">
                <a16:creationId xmlns:a16="http://schemas.microsoft.com/office/drawing/2014/main" id="{06C0E46C-1D09-489D-93F0-7C06EE3937C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31161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>
            <a:extLst>
              <a:ext uri="{FF2B5EF4-FFF2-40B4-BE49-F238E27FC236}">
                <a16:creationId xmlns:a16="http://schemas.microsoft.com/office/drawing/2014/main" id="{7DF99CA8-CD3B-BAE2-A36B-29E147D71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>
            <a:noAutofit/>
          </a:bodyPr>
          <a:lstStyle/>
          <a:p>
            <a:pPr indent="-3111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Management Challenges in the Region 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Competing water demands &amp; interests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Over-reliance on in-situ instrumentation – 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Poor water resources allocation plan –data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population, urbanization &amp; catchment degradation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Inadequate capacity and technology for water resources monitoring and forecasting for planning and management</a:t>
            </a:r>
            <a:endParaRPr>
              <a:solidFill>
                <a:schemeClr val="dk1"/>
              </a:solidFill>
              <a:sym typeface="Arial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4" name="Google Shape;129;p11:notes">
            <a:extLst>
              <a:ext uri="{FF2B5EF4-FFF2-40B4-BE49-F238E27FC236}">
                <a16:creationId xmlns:a16="http://schemas.microsoft.com/office/drawing/2014/main" id="{E5F469FA-4824-4C0C-275C-2A1FC69042E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6966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>
            <a:extLst>
              <a:ext uri="{FF2B5EF4-FFF2-40B4-BE49-F238E27FC236}">
                <a16:creationId xmlns:a16="http://schemas.microsoft.com/office/drawing/2014/main" id="{7DF99CA8-CD3B-BAE2-A36B-29E147D71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>
            <a:noAutofit/>
          </a:bodyPr>
          <a:lstStyle/>
          <a:p>
            <a:pPr indent="-3111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Management Challenges in the Region 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Competing water demands &amp; interests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Over-reliance on in-situ instrumentation – 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Poor water resources allocation plan –data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population, urbanization &amp; catchment degradation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Inadequate capacity and technology for water resources monitoring and forecasting for planning and management</a:t>
            </a:r>
            <a:endParaRPr>
              <a:solidFill>
                <a:schemeClr val="dk1"/>
              </a:solidFill>
              <a:sym typeface="Arial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4" name="Google Shape;129;p11:notes">
            <a:extLst>
              <a:ext uri="{FF2B5EF4-FFF2-40B4-BE49-F238E27FC236}">
                <a16:creationId xmlns:a16="http://schemas.microsoft.com/office/drawing/2014/main" id="{E5F469FA-4824-4C0C-275C-2A1FC69042E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60521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>
            <a:extLst>
              <a:ext uri="{FF2B5EF4-FFF2-40B4-BE49-F238E27FC236}">
                <a16:creationId xmlns:a16="http://schemas.microsoft.com/office/drawing/2014/main" id="{7DF99CA8-CD3B-BAE2-A36B-29E147D71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>
            <a:noAutofit/>
          </a:bodyPr>
          <a:lstStyle/>
          <a:p>
            <a:pPr indent="-3111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Management Challenges in the Region 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Competing water demands &amp; interests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Over-reliance on in-situ instrumentation – 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Poor water resources allocation plan –data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population, urbanization &amp; catchment degradation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Inadequate capacity and technology for water resources monitoring and forecasting for planning and management</a:t>
            </a:r>
            <a:endParaRPr>
              <a:solidFill>
                <a:schemeClr val="dk1"/>
              </a:solidFill>
              <a:sym typeface="Arial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4" name="Google Shape;129;p11:notes">
            <a:extLst>
              <a:ext uri="{FF2B5EF4-FFF2-40B4-BE49-F238E27FC236}">
                <a16:creationId xmlns:a16="http://schemas.microsoft.com/office/drawing/2014/main" id="{E5F469FA-4824-4C0C-275C-2A1FC69042E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92498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Google Shape;137;p12:notes">
            <a:extLst>
              <a:ext uri="{FF2B5EF4-FFF2-40B4-BE49-F238E27FC236}">
                <a16:creationId xmlns:a16="http://schemas.microsoft.com/office/drawing/2014/main" id="{6BB31552-DB2D-1C32-7997-39990006FFD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en-US" altLang="en-US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0482" name="Google Shape;138;p12:notes">
            <a:extLst>
              <a:ext uri="{FF2B5EF4-FFF2-40B4-BE49-F238E27FC236}">
                <a16:creationId xmlns:a16="http://schemas.microsoft.com/office/drawing/2014/main" id="{859B28BF-1E12-5AEF-22B6-5C331C86193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82493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>
            <a:extLst>
              <a:ext uri="{FF2B5EF4-FFF2-40B4-BE49-F238E27FC236}">
                <a16:creationId xmlns:a16="http://schemas.microsoft.com/office/drawing/2014/main" id="{7DF99CA8-CD3B-BAE2-A36B-29E147D71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>
            <a:noAutofit/>
          </a:bodyPr>
          <a:lstStyle/>
          <a:p>
            <a:pPr indent="-3111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Management Challenges in the Region 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Competing water demands &amp; interests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Over-reliance on in-situ instrumentation – 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Poor water resources allocation plan –data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population, urbanization &amp; catchment degradation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Inadequate capacity and technology for water resources monitoring and forecasting for planning and management</a:t>
            </a:r>
            <a:endParaRPr>
              <a:solidFill>
                <a:schemeClr val="dk1"/>
              </a:solidFill>
              <a:sym typeface="Arial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4" name="Google Shape;129;p11:notes">
            <a:extLst>
              <a:ext uri="{FF2B5EF4-FFF2-40B4-BE49-F238E27FC236}">
                <a16:creationId xmlns:a16="http://schemas.microsoft.com/office/drawing/2014/main" id="{E5F469FA-4824-4C0C-275C-2A1FC69042E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4687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>
            <a:extLst>
              <a:ext uri="{FF2B5EF4-FFF2-40B4-BE49-F238E27FC236}">
                <a16:creationId xmlns:a16="http://schemas.microsoft.com/office/drawing/2014/main" id="{7DF99CA8-CD3B-BAE2-A36B-29E147D71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 spcFirstLastPara="1">
            <a:noAutofit/>
          </a:bodyPr>
          <a:lstStyle/>
          <a:p>
            <a:pPr indent="-31115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Management Challenges in the Region 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Competing water demands &amp; interests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Over-reliance on in-situ instrumentation – 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Poor water resources allocation plan –data gaps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population, urbanization &amp; catchment degradation</a:t>
            </a:r>
            <a:endParaRPr>
              <a:solidFill>
                <a:schemeClr val="dk1"/>
              </a:solidFill>
              <a:sym typeface="Arial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❖"/>
              <a:defRPr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Inadequate capacity and technology for water resources monitoring and forecasting for planning and management</a:t>
            </a:r>
            <a:endParaRPr>
              <a:solidFill>
                <a:schemeClr val="dk1"/>
              </a:solidFill>
              <a:sym typeface="Arial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4" name="Google Shape;129;p11:notes">
            <a:extLst>
              <a:ext uri="{FF2B5EF4-FFF2-40B4-BE49-F238E27FC236}">
                <a16:creationId xmlns:a16="http://schemas.microsoft.com/office/drawing/2014/main" id="{E5F469FA-4824-4C0C-275C-2A1FC69042E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1174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02AE60-1984-C017-CAA6-811A77286D33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 algn="ctr" eaLnBrk="1" hangingPunct="1">
              <a:lnSpc>
                <a:spcPct val="150000"/>
              </a:lnSpc>
              <a:defRPr/>
            </a:pPr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</a:t>
            </a:r>
            <a:endParaRPr lang="de-DE" b="1" dirty="0">
              <a:solidFill>
                <a:srgbClr val="0F8B7A"/>
              </a:solidFill>
              <a:latin typeface="Berlin Sans FB Demi" panose="020E0802020502020306" pitchFamily="34" charset="0"/>
              <a:ea typeface="Yu Gothic UI Semibold" panose="020B0700000000000000" pitchFamily="34" charset="-128"/>
              <a:cs typeface="Droid Sans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2A293-6F31-E3C6-11F0-41A133EED8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70638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KE" sz="280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067AF35-B0AF-EFF9-8481-B92D51D4BC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06363"/>
            <a:ext cx="283368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31;p23">
            <a:extLst>
              <a:ext uri="{FF2B5EF4-FFF2-40B4-BE49-F238E27FC236}">
                <a16:creationId xmlns:a16="http://schemas.microsoft.com/office/drawing/2014/main" id="{95D36DA1-0C8C-31F4-2112-96FF3C2E1139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8936038" y="195263"/>
            <a:ext cx="325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803C33BB-92A1-E717-6ED4-0B1521926DD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95713" y="195263"/>
            <a:ext cx="426561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de-DE" altLang="en-KE" sz="1600" b="1">
                <a:solidFill>
                  <a:srgbClr val="0961AA"/>
                </a:solidFill>
                <a:latin typeface="Arial Black" panose="020B0604020202020204" pitchFamily="34" charset="0"/>
                <a:ea typeface="Yu Gothic UI Semibold" panose="020B0400000000000000" pitchFamily="34" charset="-128"/>
                <a:cs typeface="Droid Sans"/>
              </a:rPr>
              <a:t>The 6</a:t>
            </a:r>
            <a:r>
              <a:rPr lang="de-DE" altLang="en-KE" sz="1600" b="1" baseline="30000">
                <a:solidFill>
                  <a:srgbClr val="0961AA"/>
                </a:solidFill>
                <a:latin typeface="Arial Black" panose="020B0604020202020204" pitchFamily="34" charset="0"/>
                <a:ea typeface="Yu Gothic UI Semibold" panose="020B0400000000000000" pitchFamily="34" charset="-128"/>
                <a:cs typeface="Droid Sans"/>
              </a:rPr>
              <a:t>th </a:t>
            </a:r>
            <a:r>
              <a:rPr lang="de-DE" altLang="en-KE" sz="1600" b="1">
                <a:solidFill>
                  <a:srgbClr val="0961AA"/>
                </a:solidFill>
                <a:latin typeface="Arial Black" panose="020B0604020202020204" pitchFamily="34" charset="0"/>
                <a:ea typeface="Yu Gothic UI Semibold" panose="020B0400000000000000" pitchFamily="34" charset="-128"/>
                <a:cs typeface="Droid Sans"/>
              </a:rPr>
              <a:t>AfriGEO Symposium</a:t>
            </a:r>
            <a:r>
              <a:rPr lang="de-DE" altLang="en-KE" sz="1600" b="1">
                <a:solidFill>
                  <a:srgbClr val="0F8B7A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                                                                                                                        31</a:t>
            </a:r>
            <a:r>
              <a:rPr lang="de-DE" altLang="en-KE" sz="1600" b="1" baseline="30000">
                <a:solidFill>
                  <a:srgbClr val="0F8B7A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st</a:t>
            </a:r>
            <a:r>
              <a:rPr lang="de-DE" altLang="en-KE" sz="1600" b="1">
                <a:solidFill>
                  <a:srgbClr val="0F8B7A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 October – 5</a:t>
            </a:r>
            <a:r>
              <a:rPr lang="de-DE" altLang="en-KE" sz="1600" b="1" baseline="30000">
                <a:solidFill>
                  <a:srgbClr val="0F8B7A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th</a:t>
            </a:r>
            <a:r>
              <a:rPr lang="de-DE" altLang="en-KE" sz="1600" b="1">
                <a:solidFill>
                  <a:srgbClr val="0F8B7A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 November, 2022</a:t>
            </a:r>
          </a:p>
        </p:txBody>
      </p:sp>
    </p:spTree>
    <p:extLst>
      <p:ext uri="{BB962C8B-B14F-4D97-AF65-F5344CB8AC3E}">
        <p14:creationId xmlns:p14="http://schemas.microsoft.com/office/powerpoint/2010/main" val="731225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DBDB46-3803-762B-F166-63D7E1A1A3DA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feld 9">
            <a:extLst>
              <a:ext uri="{FF2B5EF4-FFF2-40B4-BE49-F238E27FC236}">
                <a16:creationId xmlns:a16="http://schemas.microsoft.com/office/drawing/2014/main" id="{DFB4D2AC-6D80-73DB-D211-ECE0C99379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5613" y="6086475"/>
            <a:ext cx="2597150" cy="611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GB" altLang="en-KE" sz="1200" b="1">
                <a:solidFill>
                  <a:srgbClr val="0961AA"/>
                </a:solidFill>
                <a:latin typeface="Arial Black" panose="020B0604020202020204" pitchFamily="34" charset="0"/>
                <a:ea typeface="Yu Gothic UI Semibold" panose="020B0400000000000000" pitchFamily="34" charset="-128"/>
                <a:cs typeface="Droid Sans"/>
              </a:rPr>
              <a:t>The 6</a:t>
            </a:r>
            <a:r>
              <a:rPr lang="en-GB" altLang="en-KE" sz="1200" b="1" baseline="30000">
                <a:solidFill>
                  <a:srgbClr val="0961AA"/>
                </a:solidFill>
                <a:latin typeface="Arial Black" panose="020B0604020202020204" pitchFamily="34" charset="0"/>
                <a:ea typeface="Yu Gothic UI Semibold" panose="020B0400000000000000" pitchFamily="34" charset="-128"/>
                <a:cs typeface="Droid Sans"/>
              </a:rPr>
              <a:t>th</a:t>
            </a:r>
            <a:r>
              <a:rPr lang="en-GB" altLang="en-KE" sz="1200" b="1">
                <a:solidFill>
                  <a:srgbClr val="0961AA"/>
                </a:solidFill>
                <a:latin typeface="Arial Black" panose="020B0604020202020204" pitchFamily="34" charset="0"/>
                <a:ea typeface="Yu Gothic UI Semibold" panose="020B0400000000000000" pitchFamily="34" charset="-128"/>
                <a:cs typeface="Droid Sans"/>
              </a:rPr>
              <a:t> AfriGEO Symposium </a:t>
            </a:r>
          </a:p>
          <a:p>
            <a:pPr algn="ctr" eaLnBrk="1" hangingPunct="1">
              <a:lnSpc>
                <a:spcPct val="150000"/>
              </a:lnSpc>
            </a:pPr>
            <a:r>
              <a:rPr lang="de-DE" altLang="en-KE" sz="1200" b="1">
                <a:solidFill>
                  <a:srgbClr val="048271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31</a:t>
            </a:r>
            <a:r>
              <a:rPr lang="de-DE" altLang="en-KE" sz="1200" b="1" baseline="30000">
                <a:solidFill>
                  <a:srgbClr val="048271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st</a:t>
            </a:r>
            <a:r>
              <a:rPr lang="de-DE" altLang="en-KE" sz="1200" b="1">
                <a:solidFill>
                  <a:srgbClr val="048271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 Oct – 5</a:t>
            </a:r>
            <a:r>
              <a:rPr lang="de-DE" altLang="en-KE" sz="1200" b="1" baseline="30000">
                <a:solidFill>
                  <a:srgbClr val="048271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th</a:t>
            </a:r>
            <a:r>
              <a:rPr lang="de-DE" altLang="en-KE" sz="1200" b="1">
                <a:solidFill>
                  <a:srgbClr val="048271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 Nov, 2022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FAD6F12-B696-B2B9-B9D8-0C13FC84A6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1213" y="6297613"/>
            <a:ext cx="8801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KE" sz="2000">
                <a:solidFill>
                  <a:srgbClr val="04827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6C40917-07D7-3951-16B6-D1F92439D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23825"/>
            <a:ext cx="229711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31;p23">
            <a:extLst>
              <a:ext uri="{FF2B5EF4-FFF2-40B4-BE49-F238E27FC236}">
                <a16:creationId xmlns:a16="http://schemas.microsoft.com/office/drawing/2014/main" id="{0A5574A2-5104-D6B6-D36F-1AC9C43B1C5A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9017000" y="41275"/>
            <a:ext cx="325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36688"/>
            <a:ext cx="11288712" cy="4649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2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02C926-19A7-03B4-C69B-941ED02B1D7B}"/>
              </a:ext>
            </a:extLst>
          </p:cNvPr>
          <p:cNvSpPr/>
          <p:nvPr userDrawn="1"/>
        </p:nvSpPr>
        <p:spPr>
          <a:xfrm>
            <a:off x="0" y="-3810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0836F8-9C9E-3564-A869-47826BA2225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74788" y="6477000"/>
            <a:ext cx="9523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KE" sz="200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D9116FC-5AFC-2EA3-93D9-A60E6CED1A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23825"/>
            <a:ext cx="229711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9">
            <a:extLst>
              <a:ext uri="{FF2B5EF4-FFF2-40B4-BE49-F238E27FC236}">
                <a16:creationId xmlns:a16="http://schemas.microsoft.com/office/drawing/2014/main" id="{DCFAB13F-9C8A-D8F4-949C-A31236E2D2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22955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GB" altLang="en-KE" sz="1000" b="1">
                <a:solidFill>
                  <a:srgbClr val="0961AA"/>
                </a:solidFill>
                <a:latin typeface="Arial Black" panose="020B0604020202020204" pitchFamily="34" charset="0"/>
                <a:ea typeface="Yu Gothic UI Semibold" panose="020B0400000000000000" pitchFamily="34" charset="-128"/>
                <a:cs typeface="Droid Sans"/>
              </a:rPr>
              <a:t>The 6</a:t>
            </a:r>
            <a:r>
              <a:rPr lang="en-GB" altLang="en-KE" sz="1000" b="1" baseline="30000">
                <a:solidFill>
                  <a:srgbClr val="0961AA"/>
                </a:solidFill>
                <a:latin typeface="Arial Black" panose="020B0604020202020204" pitchFamily="34" charset="0"/>
                <a:ea typeface="Yu Gothic UI Semibold" panose="020B0400000000000000" pitchFamily="34" charset="-128"/>
                <a:cs typeface="Droid Sans"/>
              </a:rPr>
              <a:t>th</a:t>
            </a:r>
            <a:r>
              <a:rPr lang="en-GB" altLang="en-KE" sz="1000" b="1">
                <a:solidFill>
                  <a:srgbClr val="0961AA"/>
                </a:solidFill>
                <a:latin typeface="Arial Black" panose="020B0604020202020204" pitchFamily="34" charset="0"/>
                <a:ea typeface="Yu Gothic UI Semibold" panose="020B0400000000000000" pitchFamily="34" charset="-128"/>
                <a:cs typeface="Droid Sans"/>
              </a:rPr>
              <a:t> AfriGEO Symposium </a:t>
            </a:r>
          </a:p>
          <a:p>
            <a:pPr algn="ctr" eaLnBrk="1" hangingPunct="1">
              <a:lnSpc>
                <a:spcPct val="150000"/>
              </a:lnSpc>
            </a:pPr>
            <a:r>
              <a:rPr lang="de-DE" altLang="en-KE" sz="1000" b="1">
                <a:solidFill>
                  <a:srgbClr val="0F8B7A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31</a:t>
            </a:r>
            <a:r>
              <a:rPr lang="de-DE" altLang="en-KE" sz="1000" b="1" baseline="30000">
                <a:solidFill>
                  <a:srgbClr val="0F8B7A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st</a:t>
            </a:r>
            <a:r>
              <a:rPr lang="de-DE" altLang="en-KE" sz="1000" b="1">
                <a:solidFill>
                  <a:srgbClr val="0F8B7A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 Oct – 5</a:t>
            </a:r>
            <a:r>
              <a:rPr lang="de-DE" altLang="en-KE" sz="1000" b="1" baseline="30000">
                <a:solidFill>
                  <a:srgbClr val="0F8B7A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th</a:t>
            </a:r>
            <a:r>
              <a:rPr lang="de-DE" altLang="en-KE" sz="1000" b="1">
                <a:solidFill>
                  <a:srgbClr val="0F8B7A"/>
                </a:solidFill>
                <a:latin typeface="Berlin Sans FB Demi" panose="020E0602020502020306" pitchFamily="34" charset="77"/>
                <a:ea typeface="Yu Gothic UI Semibold" panose="020B0400000000000000" pitchFamily="34" charset="-128"/>
                <a:cs typeface="Droid Sans"/>
              </a:rPr>
              <a:t> Nov, 2022</a:t>
            </a:r>
          </a:p>
        </p:txBody>
      </p:sp>
      <p:pic>
        <p:nvPicPr>
          <p:cNvPr id="6" name="Google Shape;31;p23">
            <a:extLst>
              <a:ext uri="{FF2B5EF4-FFF2-40B4-BE49-F238E27FC236}">
                <a16:creationId xmlns:a16="http://schemas.microsoft.com/office/drawing/2014/main" id="{E8D25D09-2E8A-0704-939E-157CC0EDE7F3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9017000" y="41275"/>
            <a:ext cx="325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0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23" descr="SERVIR_PPT_banner1.psd">
            <a:extLst>
              <a:ext uri="{FF2B5EF4-FFF2-40B4-BE49-F238E27FC236}">
                <a16:creationId xmlns:a16="http://schemas.microsoft.com/office/drawing/2014/main" id="{495C025A-9AE7-068B-8BE5-F59D237A8E4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173"/>
          <a:stretch/>
        </p:blipFill>
        <p:spPr>
          <a:xfrm>
            <a:off x="0" y="1"/>
            <a:ext cx="12192000" cy="980017"/>
          </a:xfrm>
          <a:prstGeom prst="rect">
            <a:avLst/>
          </a:prstGeom>
          <a:noFill/>
          <a:ln>
            <a:noFill/>
          </a:ln>
          <a:effectLst>
            <a:outerShdw blurRad="266700">
              <a:srgbClr val="000000"/>
            </a:outerShdw>
          </a:effectLst>
        </p:spPr>
      </p:pic>
      <p:grpSp>
        <p:nvGrpSpPr>
          <p:cNvPr id="3" name="Google Shape;24;p23">
            <a:extLst>
              <a:ext uri="{FF2B5EF4-FFF2-40B4-BE49-F238E27FC236}">
                <a16:creationId xmlns:a16="http://schemas.microsoft.com/office/drawing/2014/main" id="{65F5865F-25E4-7C25-998C-BD65D2B04FCA}"/>
              </a:ext>
            </a:extLst>
          </p:cNvPr>
          <p:cNvGrpSpPr>
            <a:grpSpLocks/>
          </p:cNvGrpSpPr>
          <p:nvPr/>
        </p:nvGrpSpPr>
        <p:grpSpPr bwMode="auto">
          <a:xfrm>
            <a:off x="27518" y="6424085"/>
            <a:ext cx="3689349" cy="351367"/>
            <a:chOff x="6071816" y="6481707"/>
            <a:chExt cx="2830138" cy="350260"/>
          </a:xfrm>
        </p:grpSpPr>
        <p:pic>
          <p:nvPicPr>
            <p:cNvPr id="4" name="Google Shape;25;p23" descr="USAID Logo_Blue.png">
              <a:extLst>
                <a:ext uri="{FF2B5EF4-FFF2-40B4-BE49-F238E27FC236}">
                  <a16:creationId xmlns:a16="http://schemas.microsoft.com/office/drawing/2014/main" id="{6FD3017A-C17C-B1B6-5E28-CBC91EFA31E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816" y="6481707"/>
              <a:ext cx="1040236" cy="31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oogle Shape;26;p23" descr="NASA-Logo.png">
              <a:extLst>
                <a:ext uri="{FF2B5EF4-FFF2-40B4-BE49-F238E27FC236}">
                  <a16:creationId xmlns:a16="http://schemas.microsoft.com/office/drawing/2014/main" id="{A8B78883-D826-BE9A-18AF-AF191D2271A9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7124" y="6481707"/>
              <a:ext cx="437826" cy="35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oogle Shape;27;p23">
              <a:extLst>
                <a:ext uri="{FF2B5EF4-FFF2-40B4-BE49-F238E27FC236}">
                  <a16:creationId xmlns:a16="http://schemas.microsoft.com/office/drawing/2014/main" id="{5B41AF15-AB65-95B2-25CB-8BDD63D4F19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9258" y="6481707"/>
              <a:ext cx="1002696" cy="318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Google Shape;28;p23">
            <a:extLst>
              <a:ext uri="{FF2B5EF4-FFF2-40B4-BE49-F238E27FC236}">
                <a16:creationId xmlns:a16="http://schemas.microsoft.com/office/drawing/2014/main" id="{82183C07-DA0D-C611-928D-7D926A63040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1" y="6337301"/>
            <a:ext cx="298873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29;p23">
            <a:extLst>
              <a:ext uri="{FF2B5EF4-FFF2-40B4-BE49-F238E27FC236}">
                <a16:creationId xmlns:a16="http://schemas.microsoft.com/office/drawing/2014/main" id="{34D17D39-45D3-BF1C-0B38-7383EA9ACD1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1" y="6337301"/>
            <a:ext cx="1354667" cy="46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30;p23">
            <a:extLst>
              <a:ext uri="{FF2B5EF4-FFF2-40B4-BE49-F238E27FC236}">
                <a16:creationId xmlns:a16="http://schemas.microsoft.com/office/drawing/2014/main" id="{D59CCE16-F0B7-3609-C8BB-0C3CDECEE9E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1" y="6447367"/>
            <a:ext cx="2239433" cy="27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oogle Shape;31;p23">
            <a:extLst>
              <a:ext uri="{FF2B5EF4-FFF2-40B4-BE49-F238E27FC236}">
                <a16:creationId xmlns:a16="http://schemas.microsoft.com/office/drawing/2014/main" id="{B44D25A7-B7F1-CAC0-D54C-7F04F930D0D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0" y="0"/>
            <a:ext cx="319193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838200" y="1346203"/>
            <a:ext cx="10515600" cy="48308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609585" lvl="0" indent="-541853" algn="just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rgbClr val="222A35"/>
              </a:buClr>
              <a:buSzPts val="2800"/>
              <a:buFont typeface="Calibri"/>
              <a:buChar char="•"/>
              <a:defRPr>
                <a:solidFill>
                  <a:srgbClr val="222A35"/>
                </a:solidFill>
              </a:defRPr>
            </a:lvl1pPr>
            <a:lvl2pPr marL="1219170" lvl="1" indent="-507987" algn="just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222A35"/>
              </a:buClr>
              <a:buSzPts val="2400"/>
              <a:buChar char="•"/>
              <a:defRPr>
                <a:solidFill>
                  <a:srgbClr val="222A35"/>
                </a:solidFill>
              </a:defRPr>
            </a:lvl2pPr>
            <a:lvl3pPr marL="1828754" lvl="2" indent="-474121" algn="just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222A35"/>
              </a:buClr>
              <a:buSzPts val="2000"/>
              <a:buChar char="•"/>
              <a:defRPr>
                <a:solidFill>
                  <a:srgbClr val="222A35"/>
                </a:solidFill>
              </a:defRPr>
            </a:lvl3pPr>
            <a:lvl4pPr marL="2438339" lvl="3" indent="-457189" algn="just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222A35"/>
              </a:buClr>
              <a:buSzPts val="1800"/>
              <a:buChar char="•"/>
              <a:defRPr>
                <a:solidFill>
                  <a:srgbClr val="222A35"/>
                </a:solidFill>
              </a:defRPr>
            </a:lvl4pPr>
            <a:lvl5pPr marL="3047924" lvl="4" indent="-457189" algn="just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rgbClr val="222A35"/>
              </a:buClr>
              <a:buSzPts val="1800"/>
              <a:buChar char="•"/>
              <a:defRPr>
                <a:solidFill>
                  <a:srgbClr val="222A35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903541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957A-1686-EFA2-5069-DFAA541C0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0D197A2-F76D-4E44-90FB-EC811B3C0EFE}" type="datetimeFigureOut">
              <a:rPr lang="en-US"/>
              <a:pPr>
                <a:defRPr/>
              </a:pPr>
              <a:t>11/13/22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1256B-BC92-B61B-B2D4-48DD53219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1C9C4-4FEC-0831-5F38-7EB7D525D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1A0805-681A-E34B-9F6A-FC3C2939C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8" r:id="rId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0.png"/><Relationship Id="rId5" Type="http://schemas.openxmlformats.org/officeDocument/2006/relationships/customXml" Target="../ink/ink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image" Target="https://lh5.googleusercontent.com/-eMMDoZ2mtn67hgDOnWxr7mVuFABdfmZoRJl_TvqDABLAtUISR0rpuoHIjDHtK30JzmhcZ1yJZhPK_ujBg1zM3dZUD-l2-Nu6DezE3tVRIOtdQ8_p_a3cx0ttqWOJg2MSvgCPuD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hyperlink" Target="https://tethys.byu.edu/apps/geoglows-hydroviewer/" TargetMode="External"/><Relationship Id="rId4" Type="http://schemas.openxmlformats.org/officeDocument/2006/relationships/hyperlink" Target="https://apps.geoglows.org/apps/geoglows-hydroviewe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sri.maps.arcgis.com/home/item.html?id=5c2e6d2137bb4d2187db387979db2f31" TargetMode="External"/><Relationship Id="rId5" Type="http://schemas.openxmlformats.org/officeDocument/2006/relationships/hyperlink" Target="https://geoglows.readthedocs.io/en/latest/" TargetMode="External"/><Relationship Id="rId4" Type="http://schemas.openxmlformats.org/officeDocument/2006/relationships/hyperlink" Target="https://geoglows.ecmwf.int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4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0.png"/><Relationship Id="rId5" Type="http://schemas.openxmlformats.org/officeDocument/2006/relationships/customXml" Target="../ink/ink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Box 6">
            <a:extLst>
              <a:ext uri="{FF2B5EF4-FFF2-40B4-BE49-F238E27FC236}">
                <a16:creationId xmlns:a16="http://schemas.microsoft.com/office/drawing/2014/main" id="{C7170608-4546-5E0F-8F9B-DD39F2B5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" y="1147291"/>
            <a:ext cx="12175014" cy="192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KE" sz="35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hangingPunct="1"/>
            <a:endParaRPr lang="en-US" altLang="en-KE" sz="35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hangingPunct="1"/>
            <a:endParaRPr lang="en-US" altLang="en-KE" sz="35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hangingPunct="1"/>
            <a:r>
              <a:rPr lang="en-US" sz="4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Training: Monitoring and Early Warning for Floods.</a:t>
            </a:r>
          </a:p>
          <a:p>
            <a:pPr algn="ctr" eaLnBrk="1" hangingPunct="1"/>
            <a:r>
              <a:rPr lang="en-US" altLang="en-KE" sz="35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algn="ctr" eaLnBrk="1" hangingPunct="1"/>
            <a:r>
              <a:rPr lang="en-US" sz="3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GEOGloWS</a:t>
            </a:r>
            <a:r>
              <a:rPr lang="en-US" sz="3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ECMWF Streamflow Monitoring and Forecasting</a:t>
            </a:r>
            <a:r>
              <a:rPr lang="en-US" altLang="en-KE" sz="3600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GB" altLang="en-KE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hangingPunct="1"/>
            <a:endParaRPr lang="en-GB" altLang="en-KE" sz="3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242" name="TextBox 1">
            <a:extLst>
              <a:ext uri="{FF2B5EF4-FFF2-40B4-BE49-F238E27FC236}">
                <a16:creationId xmlns:a16="http://schemas.microsoft.com/office/drawing/2014/main" id="{06220EB2-BC08-1059-1158-49ECDCDA1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" y="5245424"/>
            <a:ext cx="2580296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KE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hangingPunct="1"/>
            <a:endParaRPr lang="en-US" altLang="en-KE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hangingPunct="1"/>
            <a:r>
              <a:rPr lang="en-US" altLang="en-KE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Calvince</a:t>
            </a:r>
            <a:r>
              <a:rPr lang="en-US" altLang="en-KE" sz="2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altLang="en-KE" sz="2400" dirty="0" err="1">
                <a:latin typeface="Aharoni" panose="02010803020104030203" pitchFamily="2" charset="-79"/>
                <a:cs typeface="Aharoni" panose="02010803020104030203" pitchFamily="2" charset="-79"/>
              </a:rPr>
              <a:t>Wara</a:t>
            </a:r>
            <a:endParaRPr lang="en-US" altLang="en-KE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hangingPunct="1"/>
            <a:r>
              <a:rPr lang="en-US" altLang="en-KE" sz="2400" dirty="0">
                <a:latin typeface="Aharoni" panose="02010803020104030203" pitchFamily="2" charset="-79"/>
                <a:cs typeface="Aharoni" panose="02010803020104030203" pitchFamily="2" charset="-79"/>
              </a:rPr>
              <a:t>RCMRD</a:t>
            </a:r>
          </a:p>
          <a:p>
            <a:pPr algn="ctr" eaLnBrk="1" hangingPunct="1"/>
            <a:endParaRPr lang="en-US" altLang="en-KE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hangingPunct="1"/>
            <a:endParaRPr lang="en-GB" altLang="en-KE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131;p11">
            <a:extLst>
              <a:ext uri="{FF2B5EF4-FFF2-40B4-BE49-F238E27FC236}">
                <a16:creationId xmlns:a16="http://schemas.microsoft.com/office/drawing/2014/main" id="{E204F562-0BFE-8E18-BE3D-7DE699186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034" y="91018"/>
            <a:ext cx="8834967" cy="8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FFFF"/>
              </a:buClr>
              <a:buSzPts val="2600"/>
              <a:buFont typeface="Calibri" panose="020F0502020204030204" pitchFamily="34" charset="0"/>
              <a:buNone/>
            </a:pPr>
            <a:r>
              <a:rPr lang="en-US" altLang="en-US" sz="31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GEOGLOWS ECMWF STREAMFLOW DATA ACCESS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6F321B0-427D-5628-8738-663B912D8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6734" y="938181"/>
            <a:ext cx="6212733" cy="48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defPPr>
              <a:defRPr lang="en-US"/>
            </a:defPPr>
            <a:lvl1pPr algn="ctr" eaLnBrk="1" hangingPunct="1">
              <a:lnSpc>
                <a:spcPct val="140000"/>
              </a:lnSpc>
              <a:spcAft>
                <a:spcPts val="533"/>
              </a:spcAft>
              <a:buClr>
                <a:srgbClr val="000000"/>
              </a:buClr>
              <a:buSzPts val="1100"/>
              <a:buFont typeface="Arial" panose="020B0604020202020204" pitchFamily="34" charset="0"/>
              <a:defRPr sz="2000" b="1">
                <a:latin typeface="Helvetica Neue" panose="02000503000000020004" pitchFamily="2" charset="0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dirty="0">
                <a:effectLst/>
                <a:latin typeface="TeXGyreTermes"/>
              </a:rPr>
              <a:t>Python Package and </a:t>
            </a:r>
            <a:r>
              <a:rPr lang="en-US" sz="2000" dirty="0" err="1">
                <a:effectLst/>
                <a:latin typeface="TeXGyreTermes"/>
              </a:rPr>
              <a:t>Colaboratory</a:t>
            </a:r>
            <a:r>
              <a:rPr lang="en-US" sz="2000" dirty="0">
                <a:effectLst/>
                <a:latin typeface="TeXGyreTermes"/>
              </a:rPr>
              <a:t> Notebook API Access </a:t>
            </a:r>
            <a:endParaRPr lang="en-US" dirty="0"/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C1BAC8E6-C84A-C3FB-AAEC-41FE6A462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3" y="1424661"/>
            <a:ext cx="4737371" cy="489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1500" dirty="0">
                <a:effectLst/>
                <a:latin typeface="TeXGyreTermes"/>
              </a:rPr>
              <a:t>The same functions to access forecasts have been created in a Python package called </a:t>
            </a:r>
            <a:r>
              <a:rPr lang="en-US" sz="1500" dirty="0" err="1">
                <a:effectLst/>
                <a:latin typeface="TeXGyreTermes"/>
              </a:rPr>
              <a:t>geoglows</a:t>
            </a:r>
            <a:r>
              <a:rPr lang="en-US" sz="1500" dirty="0">
                <a:effectLst/>
                <a:latin typeface="TeXGyreTermes"/>
              </a:rPr>
              <a:t> that is documented at this site: </a:t>
            </a:r>
            <a:r>
              <a:rPr lang="en-US" sz="1500" dirty="0">
                <a:solidFill>
                  <a:srgbClr val="356D60"/>
                </a:solidFill>
                <a:effectLst/>
                <a:latin typeface="TeXGyreTermes"/>
              </a:rPr>
              <a:t>https://</a:t>
            </a:r>
            <a:r>
              <a:rPr lang="en-US" sz="1500" dirty="0" err="1">
                <a:solidFill>
                  <a:srgbClr val="356D60"/>
                </a:solidFill>
                <a:effectLst/>
                <a:latin typeface="TeXGyreTermes"/>
              </a:rPr>
              <a:t>geoglows.readthedocs.io</a:t>
            </a:r>
            <a:r>
              <a:rPr lang="en-US" sz="1500" dirty="0">
                <a:solidFill>
                  <a:srgbClr val="356D60"/>
                </a:solidFill>
                <a:effectLst/>
                <a:latin typeface="TeXGyreTermes"/>
              </a:rPr>
              <a:t>/</a:t>
            </a:r>
            <a:r>
              <a:rPr lang="en-US" sz="1500" dirty="0" err="1">
                <a:solidFill>
                  <a:srgbClr val="356D60"/>
                </a:solidFill>
                <a:effectLst/>
                <a:latin typeface="TeXGyreTermes"/>
              </a:rPr>
              <a:t>en</a:t>
            </a:r>
            <a:r>
              <a:rPr lang="en-US" sz="1500" dirty="0">
                <a:solidFill>
                  <a:srgbClr val="356D60"/>
                </a:solidFill>
                <a:effectLst/>
                <a:latin typeface="TeXGyreTermes"/>
              </a:rPr>
              <a:t>/latest/</a:t>
            </a:r>
            <a:r>
              <a:rPr lang="en-US" sz="1500" dirty="0">
                <a:effectLst/>
                <a:latin typeface="TeXGyreTermes"/>
              </a:rPr>
              <a:t>. Functions for manipulating and plotting the data are also included in addition to the functions that access the streamflow services through python code.</a:t>
            </a:r>
            <a:endParaRPr lang="en-US" altLang="en-KE" sz="15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en-KE" sz="1500" dirty="0">
                <a:solidFill>
                  <a:schemeClr val="tx1"/>
                </a:solidFill>
              </a:rPr>
              <a:t>From Google Research. </a:t>
            </a:r>
            <a:r>
              <a:rPr lang="en-US" altLang="en-KE" sz="1500" dirty="0" err="1">
                <a:solidFill>
                  <a:schemeClr val="tx1"/>
                </a:solidFill>
              </a:rPr>
              <a:t>Colab</a:t>
            </a:r>
            <a:r>
              <a:rPr lang="en-US" altLang="en-KE" sz="1500" dirty="0">
                <a:solidFill>
                  <a:schemeClr val="tx1"/>
                </a:solidFill>
              </a:rPr>
              <a:t> allows anybody to write and execute arbitrary python code through the browser, and is especially well suited to machine learning, data analysis and education.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en-KE" sz="1500" dirty="0" err="1">
                <a:solidFill>
                  <a:schemeClr val="tx1"/>
                </a:solidFill>
              </a:rPr>
              <a:t>Colab</a:t>
            </a:r>
            <a:r>
              <a:rPr lang="en-US" altLang="en-KE" sz="1500" dirty="0">
                <a:solidFill>
                  <a:schemeClr val="tx1"/>
                </a:solidFill>
              </a:rPr>
              <a:t> is a hosted </a:t>
            </a:r>
            <a:r>
              <a:rPr lang="en-US" altLang="en-KE" sz="1500" dirty="0" err="1">
                <a:solidFill>
                  <a:schemeClr val="tx1"/>
                </a:solidFill>
              </a:rPr>
              <a:t>Jupyter</a:t>
            </a:r>
            <a:r>
              <a:rPr lang="en-US" altLang="en-KE" sz="1500" dirty="0">
                <a:solidFill>
                  <a:schemeClr val="tx1"/>
                </a:solidFill>
              </a:rPr>
              <a:t> notebook service that requires no setup to use, while providing access free of charge to computing resources including</a:t>
            </a:r>
            <a:endParaRPr lang="en-KE" altLang="en-KE" sz="15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FB83A-8CE5-5161-7271-40415FD86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915" y="1460147"/>
            <a:ext cx="7474085" cy="467130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67493119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Google Shape;140;p12">
            <a:extLst>
              <a:ext uri="{FF2B5EF4-FFF2-40B4-BE49-F238E27FC236}">
                <a16:creationId xmlns:a16="http://schemas.microsoft.com/office/drawing/2014/main" id="{0A00E5A8-EA04-3793-653E-1F6808777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1" y="247651"/>
            <a:ext cx="8379884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 dirty="0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DEMO - DATA ACCESS- WEB APP</a:t>
            </a:r>
            <a:endParaRPr lang="en-US" altLang="en-US" sz="3333" b="1" dirty="0">
              <a:solidFill>
                <a:srgbClr val="FFFFFF"/>
              </a:solidFill>
            </a:endParaRPr>
          </a:p>
        </p:txBody>
      </p:sp>
      <p:pic>
        <p:nvPicPr>
          <p:cNvPr id="19458" name="Picture 5">
            <a:extLst>
              <a:ext uri="{FF2B5EF4-FFF2-40B4-BE49-F238E27FC236}">
                <a16:creationId xmlns:a16="http://schemas.microsoft.com/office/drawing/2014/main" id="{A69B14A3-23A8-0F1D-5F1F-BE8CE0B49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" y="1524000"/>
            <a:ext cx="6096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>
            <a:extLst>
              <a:ext uri="{FF2B5EF4-FFF2-40B4-BE49-F238E27FC236}">
                <a16:creationId xmlns:a16="http://schemas.microsoft.com/office/drawing/2014/main" id="{751E819C-8B18-95D7-7D19-8D394C64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736" y="2696634"/>
            <a:ext cx="5848349" cy="365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22934A-28CE-2D4E-D4C9-784530C7B734}"/>
              </a:ext>
            </a:extLst>
          </p:cNvPr>
          <p:cNvGrpSpPr/>
          <p:nvPr/>
        </p:nvGrpSpPr>
        <p:grpSpPr>
          <a:xfrm rot="19279280">
            <a:off x="5166053" y="3340928"/>
            <a:ext cx="907200" cy="1065600"/>
            <a:chOff x="6154193" y="1600759"/>
            <a:chExt cx="907200" cy="106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C167DA4-6DFE-237E-04FF-15EA63DDA6CA}"/>
                    </a:ext>
                  </a:extLst>
                </p14:cNvPr>
                <p14:cNvContentPartPr/>
                <p14:nvPr/>
              </p14:nvContentPartPr>
              <p14:xfrm>
                <a:off x="6154193" y="1600759"/>
                <a:ext cx="907200" cy="1065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C167DA4-6DFE-237E-04FF-15EA63DDA6C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45193" y="1591759"/>
                  <a:ext cx="924840" cy="10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8DEE6DB-203C-C6FB-8747-83FD1DF4C98F}"/>
                    </a:ext>
                  </a:extLst>
                </p14:cNvPr>
                <p14:cNvContentPartPr/>
                <p14:nvPr/>
              </p14:nvContentPartPr>
              <p14:xfrm>
                <a:off x="6387953" y="1703479"/>
                <a:ext cx="410880" cy="460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8DEE6DB-203C-C6FB-8747-83FD1DF4C98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78950" y="1694467"/>
                  <a:ext cx="428525" cy="47798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F6DF7AF-7805-DB42-9F9E-E7FCB3A86F5C}"/>
              </a:ext>
            </a:extLst>
          </p:cNvPr>
          <p:cNvSpPr txBox="1"/>
          <p:nvPr/>
        </p:nvSpPr>
        <p:spPr>
          <a:xfrm>
            <a:off x="6505701" y="1524000"/>
            <a:ext cx="545041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80990" indent="-380990" algn="just">
              <a:buFont typeface="Wingdings" pitchFamily="2" charset="2"/>
              <a:buChar char="v"/>
              <a:defRPr/>
            </a:pPr>
            <a:r>
              <a:rPr lang="en-US" altLang="en-KE" sz="1800" dirty="0">
                <a:solidFill>
                  <a:srgbClr val="031F35"/>
                </a:solidFill>
                <a:latin typeface="Avenir LT" panose="02000503020000020003" pitchFamily="2" charset="0"/>
              </a:rPr>
              <a:t>Example – </a:t>
            </a:r>
            <a:r>
              <a:rPr lang="en-US" altLang="en-KE" sz="1800" dirty="0" err="1">
                <a:solidFill>
                  <a:srgbClr val="031F35"/>
                </a:solidFill>
                <a:latin typeface="Avenir LT" panose="02000503020000020003" pitchFamily="2" charset="0"/>
              </a:rPr>
              <a:t>Nyando</a:t>
            </a:r>
            <a:r>
              <a:rPr lang="en-US" altLang="en-KE" sz="1800" dirty="0">
                <a:solidFill>
                  <a:srgbClr val="031F35"/>
                </a:solidFill>
                <a:latin typeface="Avenir LT" panose="02000503020000020003" pitchFamily="2" charset="0"/>
              </a:rPr>
              <a:t> River in Lake Victoria Basin (Reach ID 7072650, or  Lat -0.12539</a:t>
            </a:r>
            <a:r>
              <a:rPr lang="en-KE" altLang="en-KE" sz="1800" dirty="0">
                <a:solidFill>
                  <a:srgbClr val="031F35"/>
                </a:solidFill>
                <a:latin typeface="Avenir LT" panose="02000503020000020003" pitchFamily="2" charset="0"/>
              </a:rPr>
              <a:t>, Long 35.001).</a:t>
            </a:r>
            <a:endParaRPr lang="en-KE" dirty="0"/>
          </a:p>
        </p:txBody>
      </p:sp>
      <p:sp>
        <p:nvSpPr>
          <p:cNvPr id="19463" name="TextBox 13">
            <a:extLst>
              <a:ext uri="{FF2B5EF4-FFF2-40B4-BE49-F238E27FC236}">
                <a16:creationId xmlns:a16="http://schemas.microsoft.com/office/drawing/2014/main" id="{E3CFE032-9FC3-452B-C1A0-88E1D05BE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" y="5458778"/>
            <a:ext cx="6167967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Font typeface="Wingdings" pitchFamily="2" charset="2"/>
              <a:buChar char="v"/>
            </a:pPr>
            <a:r>
              <a:rPr lang="en-US" altLang="en-KE" sz="1867" dirty="0">
                <a:solidFill>
                  <a:srgbClr val="031F35"/>
                </a:solidFill>
                <a:latin typeface="Avenir LT" panose="02000503020000020003" pitchFamily="2" charset="0"/>
              </a:rPr>
              <a:t>The forecast service requires and leverages the local data and local expertise to tailor the global forecast to local applications.</a:t>
            </a:r>
            <a:endParaRPr lang="en-KE" altLang="en-KE" sz="1867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FF28D7A2-A3E1-CCBB-E0BF-E45884B43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8" y="973667"/>
            <a:ext cx="8477249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KE" altLang="en-KE" sz="1867" b="1" dirty="0">
                <a:solidFill>
                  <a:srgbClr val="0070C0"/>
                </a:solidFill>
              </a:rPr>
              <a:t>https://apps.geoglows.org/apps/geoglows-hydroviewer/</a:t>
            </a:r>
          </a:p>
        </p:txBody>
      </p:sp>
    </p:spTree>
    <p:extLst>
      <p:ext uri="{BB962C8B-B14F-4D97-AF65-F5344CB8AC3E}">
        <p14:creationId xmlns:p14="http://schemas.microsoft.com/office/powerpoint/2010/main" val="2013728568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140;p12">
            <a:extLst>
              <a:ext uri="{FF2B5EF4-FFF2-40B4-BE49-F238E27FC236}">
                <a16:creationId xmlns:a16="http://schemas.microsoft.com/office/drawing/2014/main" id="{576780ED-4F8C-4265-FE3F-A298FF7D1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734" y="143934"/>
            <a:ext cx="8379884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FORECAST STREAMFLOW DATA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91AC0FC1-07AE-330A-E4C9-C50510632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1013884"/>
            <a:ext cx="9254067" cy="5291667"/>
          </a:xfrm>
          <a:prstGeom prst="rect">
            <a:avLst/>
          </a:prstGeom>
          <a:noFill/>
          <a:ln w="19050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sp>
        <p:nvSpPr>
          <p:cNvPr id="21507" name="TextBox 4">
            <a:extLst>
              <a:ext uri="{FF2B5EF4-FFF2-40B4-BE49-F238E27FC236}">
                <a16:creationId xmlns:a16="http://schemas.microsoft.com/office/drawing/2014/main" id="{6B0A1763-9E12-E76F-F670-926713D1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2" y="1022351"/>
            <a:ext cx="3016249" cy="524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KE" altLang="en-KE" sz="1733"/>
              <a:t>Provides timely streamflow short range forecast from ECMWF -51 member ensemble with </a:t>
            </a:r>
            <a:r>
              <a:rPr lang="en-KE" altLang="en-KE" sz="1733" b="1"/>
              <a:t>15 days, for 3 hrs resolution</a:t>
            </a:r>
            <a:r>
              <a:rPr lang="en-KE" altLang="en-KE" sz="1733"/>
              <a:t>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KE" altLang="en-KE" sz="1733"/>
              <a:t>Generating single 1-hr high resolution 10-day forecast.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KE" altLang="en-KE" sz="1733"/>
              <a:t>Near-real-time data is also generated to allow bias correction with observed data.</a:t>
            </a:r>
          </a:p>
        </p:txBody>
      </p:sp>
    </p:spTree>
    <p:extLst>
      <p:ext uri="{BB962C8B-B14F-4D97-AF65-F5344CB8AC3E}">
        <p14:creationId xmlns:p14="http://schemas.microsoft.com/office/powerpoint/2010/main" val="1790557588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140;p12">
            <a:extLst>
              <a:ext uri="{FF2B5EF4-FFF2-40B4-BE49-F238E27FC236}">
                <a16:creationId xmlns:a16="http://schemas.microsoft.com/office/drawing/2014/main" id="{576780ED-4F8C-4265-FE3F-A298FF7D1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734" y="143934"/>
            <a:ext cx="8379884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 dirty="0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FORECAST STREAMFLOW DATA</a:t>
            </a:r>
            <a:endParaRPr lang="en-US" altLang="en-US" sz="3333" b="1" dirty="0">
              <a:solidFill>
                <a:srgbClr val="FFFFFF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057387-83F5-7F4C-8EAB-F1E115B6B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" b="4056"/>
          <a:stretch/>
        </p:blipFill>
        <p:spPr bwMode="auto">
          <a:xfrm>
            <a:off x="0" y="975946"/>
            <a:ext cx="12192000" cy="535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255650"/>
      </p:ext>
    </p:extLst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Google Shape;140;p12">
            <a:extLst>
              <a:ext uri="{FF2B5EF4-FFF2-40B4-BE49-F238E27FC236}">
                <a16:creationId xmlns:a16="http://schemas.microsoft.com/office/drawing/2014/main" id="{DE7EF869-A57F-28E0-23C6-67C4BD573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1" y="247651"/>
            <a:ext cx="8379884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Historical Streamflow Data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39938" name="Picture 1">
            <a:extLst>
              <a:ext uri="{FF2B5EF4-FFF2-40B4-BE49-F238E27FC236}">
                <a16:creationId xmlns:a16="http://schemas.microsoft.com/office/drawing/2014/main" id="{8A95A639-603D-014B-F381-8A69E6A62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984251"/>
            <a:ext cx="8570384" cy="5357283"/>
          </a:xfrm>
          <a:prstGeom prst="rect">
            <a:avLst/>
          </a:prstGeom>
          <a:noFill/>
          <a:ln w="19050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D8CDFF-5126-650F-5732-169E7A08DA40}"/>
              </a:ext>
            </a:extLst>
          </p:cNvPr>
          <p:cNvSpPr txBox="1"/>
          <p:nvPr/>
        </p:nvSpPr>
        <p:spPr>
          <a:xfrm>
            <a:off x="8621185" y="984251"/>
            <a:ext cx="3431116" cy="50353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80990" indent="-380990" algn="just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dirty="0"/>
              <a:t>The </a:t>
            </a:r>
            <a:r>
              <a:rPr lang="en-US" dirty="0" err="1"/>
              <a:t>GEOGloWS</a:t>
            </a:r>
            <a:r>
              <a:rPr lang="en-US" dirty="0"/>
              <a:t> service provides for every river in over 40 years of simulate historical data with computed statistical indices hence a breakthrough for data scarcity and gaps hence complementing the national efforts resulting in better planning, allocation and operation of dams, irrigation systems, and flood management.</a:t>
            </a:r>
            <a:endParaRPr lang="en-KE" dirty="0"/>
          </a:p>
        </p:txBody>
      </p:sp>
    </p:spTree>
    <p:extLst>
      <p:ext uri="{BB962C8B-B14F-4D97-AF65-F5344CB8AC3E}">
        <p14:creationId xmlns:p14="http://schemas.microsoft.com/office/powerpoint/2010/main" val="3412682488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40;p12">
            <a:extLst>
              <a:ext uri="{FF2B5EF4-FFF2-40B4-BE49-F238E27FC236}">
                <a16:creationId xmlns:a16="http://schemas.microsoft.com/office/drawing/2014/main" id="{79E6F616-2A38-4B88-C469-AE472BABA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367" y="165101"/>
            <a:ext cx="8379884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GEOGLOWS Data bias correction to local data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sp>
        <p:nvSpPr>
          <p:cNvPr id="25605" name="TextBox 7">
            <a:extLst>
              <a:ext uri="{FF2B5EF4-FFF2-40B4-BE49-F238E27FC236}">
                <a16:creationId xmlns:a16="http://schemas.microsoft.com/office/drawing/2014/main" id="{8EDC7667-5750-55BF-3BBB-C7FA69BF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64" y="1088769"/>
            <a:ext cx="3606800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Font typeface="Wingdings" pitchFamily="2" charset="2"/>
              <a:buChar char="v"/>
            </a:pPr>
            <a:r>
              <a:rPr lang="en-US" altLang="en-KE" sz="1867" dirty="0"/>
              <a:t>Allows for bias correction with local historically observed river flow data as a CSV.</a:t>
            </a:r>
            <a:endParaRPr lang="en-KE" altLang="en-KE" sz="1867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37EFA-F3BF-0609-51F7-F03D3E8D37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3" r="65455" b="63095"/>
          <a:stretch/>
        </p:blipFill>
        <p:spPr>
          <a:xfrm>
            <a:off x="0" y="2319951"/>
            <a:ext cx="3943618" cy="4441113"/>
          </a:xfrm>
          <a:prstGeom prst="rect">
            <a:avLst/>
          </a:prstGeom>
        </p:spPr>
      </p:pic>
      <p:pic>
        <p:nvPicPr>
          <p:cNvPr id="3" name="Picture 3" descr="page11image22462464">
            <a:extLst>
              <a:ext uri="{FF2B5EF4-FFF2-40B4-BE49-F238E27FC236}">
                <a16:creationId xmlns:a16="http://schemas.microsoft.com/office/drawing/2014/main" id="{194EC2F8-0988-3A67-F3D1-DA708D6BA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20" y="1088769"/>
            <a:ext cx="8138280" cy="515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069296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40;p12">
            <a:extLst>
              <a:ext uri="{FF2B5EF4-FFF2-40B4-BE49-F238E27FC236}">
                <a16:creationId xmlns:a16="http://schemas.microsoft.com/office/drawing/2014/main" id="{79E6F616-2A38-4B88-C469-AE472BABA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367" y="165101"/>
            <a:ext cx="8379884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GEOGLOWS Data bias correction to local data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158C6A-E855-EDBE-280E-855B9301E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09651"/>
            <a:ext cx="8428567" cy="5268383"/>
          </a:xfrm>
          <a:prstGeom prst="rect">
            <a:avLst/>
          </a:prstGeom>
          <a:noFill/>
          <a:ln w="19050">
            <a:solidFill>
              <a:schemeClr val="accent1">
                <a:shade val="95000"/>
                <a:satMod val="105000"/>
              </a:schemeClr>
            </a:solidFill>
            <a:miter lim="800000"/>
            <a:headEnd/>
            <a:tailEnd/>
          </a:ln>
        </p:spPr>
      </p:pic>
      <p:pic>
        <p:nvPicPr>
          <p:cNvPr id="25603" name="Picture 4">
            <a:extLst>
              <a:ext uri="{FF2B5EF4-FFF2-40B4-BE49-F238E27FC236}">
                <a16:creationId xmlns:a16="http://schemas.microsoft.com/office/drawing/2014/main" id="{1A60727C-915F-F61E-887A-44267B16A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7137" r="73529" b="55563"/>
          <a:stretch>
            <a:fillRect/>
          </a:stretch>
        </p:blipFill>
        <p:spPr bwMode="auto">
          <a:xfrm>
            <a:off x="8906934" y="2184401"/>
            <a:ext cx="3151717" cy="409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F85D0934-04DE-ADF6-2958-2B2412DD76E0}"/>
              </a:ext>
            </a:extLst>
          </p:cNvPr>
          <p:cNvSpPr/>
          <p:nvPr/>
        </p:nvSpPr>
        <p:spPr>
          <a:xfrm rot="11771590">
            <a:off x="6887634" y="3380318"/>
            <a:ext cx="2048933" cy="82549"/>
          </a:xfrm>
          <a:prstGeom prst="rightArrow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KE"/>
          </a:p>
        </p:txBody>
      </p:sp>
      <p:sp>
        <p:nvSpPr>
          <p:cNvPr id="25605" name="TextBox 7">
            <a:extLst>
              <a:ext uri="{FF2B5EF4-FFF2-40B4-BE49-F238E27FC236}">
                <a16:creationId xmlns:a16="http://schemas.microsoft.com/office/drawing/2014/main" id="{8EDC7667-5750-55BF-3BBB-C7FA69BF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1068917"/>
            <a:ext cx="3606800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Font typeface="Wingdings" pitchFamily="2" charset="2"/>
              <a:buChar char="v"/>
            </a:pPr>
            <a:r>
              <a:rPr lang="en-US" altLang="en-KE" sz="1867"/>
              <a:t>Allows the for bias correction with local observed data.</a:t>
            </a:r>
            <a:endParaRPr lang="en-KE" altLang="en-KE" sz="1867"/>
          </a:p>
        </p:txBody>
      </p:sp>
    </p:spTree>
    <p:extLst>
      <p:ext uri="{BB962C8B-B14F-4D97-AF65-F5344CB8AC3E}">
        <p14:creationId xmlns:p14="http://schemas.microsoft.com/office/powerpoint/2010/main" val="4215931796"/>
      </p:ext>
    </p:extLst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Google Shape;140;p12">
            <a:extLst>
              <a:ext uri="{FF2B5EF4-FFF2-40B4-BE49-F238E27FC236}">
                <a16:creationId xmlns:a16="http://schemas.microsoft.com/office/drawing/2014/main" id="{36D73591-91BE-DC0D-0E7A-2118C83D9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367" y="165101"/>
            <a:ext cx="8379884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GEOGLOWS Data bias correction to local data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27650" name="Picture 4">
            <a:extLst>
              <a:ext uri="{FF2B5EF4-FFF2-40B4-BE49-F238E27FC236}">
                <a16:creationId xmlns:a16="http://schemas.microsoft.com/office/drawing/2014/main" id="{3A3B1214-6C8F-FB3A-2B2D-E1F9479FE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7137" r="73529" b="55563"/>
          <a:stretch>
            <a:fillRect/>
          </a:stretch>
        </p:blipFill>
        <p:spPr bwMode="auto">
          <a:xfrm>
            <a:off x="8906934" y="2184401"/>
            <a:ext cx="3151717" cy="409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7">
            <a:extLst>
              <a:ext uri="{FF2B5EF4-FFF2-40B4-BE49-F238E27FC236}">
                <a16:creationId xmlns:a16="http://schemas.microsoft.com/office/drawing/2014/main" id="{8F757A8C-63D2-F631-8186-7EEF90145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1068917"/>
            <a:ext cx="3606800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Font typeface="Wingdings" pitchFamily="2" charset="2"/>
              <a:buChar char="v"/>
            </a:pPr>
            <a:r>
              <a:rPr lang="en-US" altLang="en-KE" sz="1867"/>
              <a:t>Allows the opportunity for bias correction with local observed data</a:t>
            </a:r>
            <a:endParaRPr lang="en-KE" altLang="en-KE" sz="1867"/>
          </a:p>
        </p:txBody>
      </p:sp>
      <p:pic>
        <p:nvPicPr>
          <p:cNvPr id="27652" name="Picture 1">
            <a:extLst>
              <a:ext uri="{FF2B5EF4-FFF2-40B4-BE49-F238E27FC236}">
                <a16:creationId xmlns:a16="http://schemas.microsoft.com/office/drawing/2014/main" id="{0C66D802-38C8-50ED-B466-BA8929ADC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3085"/>
            <a:ext cx="8379884" cy="523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A3815EEB-BA01-2773-BDA3-FE7BCE85D886}"/>
              </a:ext>
            </a:extLst>
          </p:cNvPr>
          <p:cNvSpPr/>
          <p:nvPr/>
        </p:nvSpPr>
        <p:spPr>
          <a:xfrm rot="10800000" flipV="1">
            <a:off x="3858685" y="3742267"/>
            <a:ext cx="5073649" cy="61384"/>
          </a:xfrm>
          <a:prstGeom prst="rightArrow">
            <a:avLst/>
          </a:prstGeom>
          <a:solidFill>
            <a:srgbClr val="FF0000"/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2267468165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140;p12">
            <a:extLst>
              <a:ext uri="{FF2B5EF4-FFF2-40B4-BE49-F238E27FC236}">
                <a16:creationId xmlns:a16="http://schemas.microsoft.com/office/drawing/2014/main" id="{8F5BC76B-9504-D139-48EF-24CB0DEC5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767" y="196851"/>
            <a:ext cx="8379884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GEOGloWS Bias Correction on Historical Observed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29698" name="Picture 1">
            <a:extLst>
              <a:ext uri="{FF2B5EF4-FFF2-40B4-BE49-F238E27FC236}">
                <a16:creationId xmlns:a16="http://schemas.microsoft.com/office/drawing/2014/main" id="{BA748FF8-C577-225D-BBF5-052EDDA12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2134"/>
            <a:ext cx="8445500" cy="52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3">
            <a:extLst>
              <a:ext uri="{FF2B5EF4-FFF2-40B4-BE49-F238E27FC236}">
                <a16:creationId xmlns:a16="http://schemas.microsoft.com/office/drawing/2014/main" id="{F9972671-A3E8-D3A1-AC0C-34CFDE487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2" y="1329267"/>
            <a:ext cx="3575049" cy="411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Font typeface="Wingdings" pitchFamily="2" charset="2"/>
              <a:buChar char="v"/>
            </a:pPr>
            <a:r>
              <a:rPr lang="en-US" altLang="en-KE" sz="1867"/>
              <a:t>With bias corrected GEOGloWS streamflow data, a 40-years, reliable  streamflow data has been created and localized to the station and river reach levels filling the historical data gaps.</a:t>
            </a:r>
          </a:p>
          <a:p>
            <a:pPr algn="just">
              <a:buFont typeface="Wingdings" pitchFamily="2" charset="2"/>
              <a:buChar char="v"/>
            </a:pPr>
            <a:r>
              <a:rPr lang="en-US" altLang="en-KE" sz="1867"/>
              <a:t>The data can now be used for water resources assessment and planning purposes.</a:t>
            </a:r>
          </a:p>
          <a:p>
            <a:pPr algn="just">
              <a:buFont typeface="Wingdings" pitchFamily="2" charset="2"/>
              <a:buChar char="v"/>
            </a:pPr>
            <a:r>
              <a:rPr lang="en-US" altLang="en-KE" sz="1867"/>
              <a:t>Also created is bias correction factor for the forecast river flow.</a:t>
            </a:r>
            <a:endParaRPr lang="en-KE" altLang="en-KE" sz="1867"/>
          </a:p>
        </p:txBody>
      </p:sp>
    </p:spTree>
    <p:extLst>
      <p:ext uri="{BB962C8B-B14F-4D97-AF65-F5344CB8AC3E}">
        <p14:creationId xmlns:p14="http://schemas.microsoft.com/office/powerpoint/2010/main" val="230256549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Google Shape;140;p12">
            <a:extLst>
              <a:ext uri="{FF2B5EF4-FFF2-40B4-BE49-F238E27FC236}">
                <a16:creationId xmlns:a16="http://schemas.microsoft.com/office/drawing/2014/main" id="{5F157F08-5BBF-A4E8-3B25-69A539EC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767" y="196851"/>
            <a:ext cx="8379884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GEOGloWS Bias Correction on Historical Observed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31746" name="Picture 1">
            <a:extLst>
              <a:ext uri="{FF2B5EF4-FFF2-40B4-BE49-F238E27FC236}">
                <a16:creationId xmlns:a16="http://schemas.microsoft.com/office/drawing/2014/main" id="{BC0E0B0D-BC4A-ED5B-1E38-F3D90146F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918634"/>
            <a:ext cx="8585200" cy="536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103052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131;p11">
            <a:extLst>
              <a:ext uri="{FF2B5EF4-FFF2-40B4-BE49-F238E27FC236}">
                <a16:creationId xmlns:a16="http://schemas.microsoft.com/office/drawing/2014/main" id="{E204F562-0BFE-8E18-BE3D-7DE699186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034" y="91018"/>
            <a:ext cx="8834967" cy="8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FFFF"/>
              </a:buClr>
              <a:buSzPts val="2600"/>
              <a:buFont typeface="Calibri" panose="020F0502020204030204" pitchFamily="34" charset="0"/>
              <a:buNone/>
            </a:pPr>
            <a:r>
              <a:rPr lang="en-US" altLang="en-US" sz="346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GEOGLOWS PARTNERSHIP &amp;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6E52A-9306-1E13-8C8D-6D2E7A0AC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7" t="21464" r="6153" b="7647"/>
          <a:stretch/>
        </p:blipFill>
        <p:spPr>
          <a:xfrm>
            <a:off x="4507720" y="1957015"/>
            <a:ext cx="7635639" cy="4395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A4221B-BE47-93EA-A62D-8361AE51B727}"/>
              </a:ext>
            </a:extLst>
          </p:cNvPr>
          <p:cNvSpPr txBox="1"/>
          <p:nvPr/>
        </p:nvSpPr>
        <p:spPr>
          <a:xfrm>
            <a:off x="0" y="1781917"/>
            <a:ext cx="457929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 service was initially funded by NASA and the World Bank with strong support from Brigham Young University, Esri, and NOAA. </a:t>
            </a:r>
            <a:endParaRPr lang="en-US" sz="160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en-US" sz="160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rgbClr val="000000"/>
                </a:solidFill>
                <a:latin typeface="Roboto" panose="02000000000000000000" pitchFamily="2" charset="0"/>
              </a:rPr>
              <a:t>T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he partnership has grown to more than 30 institutions and the service is hosted by</a:t>
            </a:r>
            <a:r>
              <a:rPr lang="en-US" sz="1600" b="0" i="0" u="none" strike="noStrike" dirty="0">
                <a:solidFill>
                  <a:srgbClr val="0E101A"/>
                </a:solidFill>
                <a:effectLst/>
                <a:latin typeface="Roboto" panose="02000000000000000000" pitchFamily="2" charset="0"/>
              </a:rPr>
              <a:t> the European Centre for Medium-Range Weather Forecasts,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ECMWF. </a:t>
            </a:r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endParaRPr lang="en-US" sz="1600" b="0" i="0" u="none" strike="noStrike" dirty="0">
              <a:solidFill>
                <a:srgbClr val="0E101A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600" b="0" i="0" u="none" strike="noStrike" dirty="0">
                <a:solidFill>
                  <a:srgbClr val="0E101A"/>
                </a:solidFill>
                <a:effectLst/>
                <a:latin typeface="Roboto" panose="02000000000000000000" pitchFamily="2" charset="0"/>
              </a:rPr>
              <a:t>The resulting operational services at ECMWF have been foundational in ministerial and national decision-making during flooding events worldwide</a:t>
            </a:r>
            <a:br>
              <a:rPr lang="en-US" sz="1600" b="0" i="0" u="none" strike="noStrike" dirty="0">
                <a:solidFill>
                  <a:srgbClr val="000000"/>
                </a:solidFill>
                <a:effectLst/>
              </a:rPr>
            </a:br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GEOGloWS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provides access to actionable water data, information, and knowledge to bridge the digital divide and promote global equity.</a:t>
            </a:r>
            <a:endParaRPr lang="en-KE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143822-D4AE-0184-A58A-0A9F4B5095B8}"/>
              </a:ext>
            </a:extLst>
          </p:cNvPr>
          <p:cNvSpPr txBox="1"/>
          <p:nvPr/>
        </p:nvSpPr>
        <p:spPr>
          <a:xfrm>
            <a:off x="48640" y="1003676"/>
            <a:ext cx="1225684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sz="1700" b="0" i="0" u="none" strike="noStrike" dirty="0">
                <a:solidFill>
                  <a:srgbClr val="212529"/>
                </a:solidFill>
                <a:effectLst/>
                <a:latin typeface="Roboto" panose="020F0502020204030204" pitchFamily="34" charset="0"/>
              </a:rPr>
              <a:t>The Group on Earth Observations Global Water Initiative </a:t>
            </a:r>
            <a:r>
              <a:rPr lang="en-US" sz="1700" b="0" i="0" u="none" strike="noStrike" dirty="0" err="1">
                <a:solidFill>
                  <a:srgbClr val="212529"/>
                </a:solidFill>
                <a:effectLst/>
                <a:latin typeface="Roboto" panose="020F0502020204030204" pitchFamily="34" charset="0"/>
              </a:rPr>
              <a:t>GEOGloWS</a:t>
            </a:r>
            <a:r>
              <a:rPr lang="en-US" sz="1700" b="0" i="0" u="none" strike="noStrike" dirty="0">
                <a:solidFill>
                  <a:srgbClr val="212529"/>
                </a:solidFill>
                <a:effectLst/>
                <a:latin typeface="Roboto" panose="020F0502020204030204" pitchFamily="34" charset="0"/>
              </a:rPr>
              <a:t> 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- pioneered a transdisciplinary collaboration of experts and organizations to establish the </a:t>
            </a:r>
            <a:r>
              <a:rPr lang="en-US" sz="1700" b="1" i="0" u="none" strike="noStrike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GEOGLoWS</a:t>
            </a:r>
            <a:r>
              <a:rPr lang="en-US" sz="17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- ECMWF Streamflow forecasting</a:t>
            </a: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service. </a:t>
            </a:r>
          </a:p>
        </p:txBody>
      </p:sp>
    </p:spTree>
    <p:extLst>
      <p:ext uri="{BB962C8B-B14F-4D97-AF65-F5344CB8AC3E}">
        <p14:creationId xmlns:p14="http://schemas.microsoft.com/office/powerpoint/2010/main" val="3465211135"/>
      </p:ext>
    </p:extLst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Google Shape;140;p12">
            <a:extLst>
              <a:ext uri="{FF2B5EF4-FFF2-40B4-BE49-F238E27FC236}">
                <a16:creationId xmlns:a16="http://schemas.microsoft.com/office/drawing/2014/main" id="{94DCE9CB-5046-D7D0-B9D5-6F17AE7E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767" y="196851"/>
            <a:ext cx="8379884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GEOGloWS Streamflow Forecast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1BBDAF26-36AE-3FA9-4F87-E58CC56D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2679" r="2589" b="7700"/>
          <a:stretch>
            <a:fillRect/>
          </a:stretch>
        </p:blipFill>
        <p:spPr bwMode="auto">
          <a:xfrm>
            <a:off x="1983317" y="1005418"/>
            <a:ext cx="8024283" cy="527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041960"/>
      </p:ext>
    </p:extLst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140;p12">
            <a:extLst>
              <a:ext uri="{FF2B5EF4-FFF2-40B4-BE49-F238E27FC236}">
                <a16:creationId xmlns:a16="http://schemas.microsoft.com/office/drawing/2014/main" id="{CA56AD96-D6B7-A306-37EB-02AD00CBA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767" y="196851"/>
            <a:ext cx="8379884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GEOGloWS Streamflow data Analysis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DA037C4C-A3B6-692C-CDCA-83C6844B5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2" y="867834"/>
            <a:ext cx="8640233" cy="539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650633"/>
      </p:ext>
    </p:extLst>
  </p:cSld>
  <p:clrMapOvr>
    <a:masterClrMapping/>
  </p:clrMapOvr>
  <p:transition spd="slow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Google Shape;140;p12">
            <a:extLst>
              <a:ext uri="{FF2B5EF4-FFF2-40B4-BE49-F238E27FC236}">
                <a16:creationId xmlns:a16="http://schemas.microsoft.com/office/drawing/2014/main" id="{8854EF38-38A9-5754-FC80-DF759C265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767" y="196851"/>
            <a:ext cx="8379884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GEOGloWS Flow Duration Curve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453F67-692C-0F07-6E78-4780EC73D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10001" r="24" b="6950"/>
          <a:stretch/>
        </p:blipFill>
        <p:spPr bwMode="auto">
          <a:xfrm>
            <a:off x="3901756" y="907855"/>
            <a:ext cx="5839326" cy="33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12621F-18C2-B89F-428E-15CE19FD004C}"/>
              </a:ext>
            </a:extLst>
          </p:cNvPr>
          <p:cNvSpPr txBox="1"/>
          <p:nvPr/>
        </p:nvSpPr>
        <p:spPr>
          <a:xfrm>
            <a:off x="-1" y="1074509"/>
            <a:ext cx="3525254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200" dirty="0"/>
              <a:t>With the over 40 years of bias corrected or localized simulate historical data, we generate FDC to computed/extract statistical river flow indices and regime for Water Resources Assessment and Allocation and Planning; </a:t>
            </a:r>
            <a:r>
              <a:rPr lang="en-US" sz="2200" dirty="0" err="1"/>
              <a:t>i.e</a:t>
            </a:r>
            <a:endParaRPr lang="en-US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3830D3-26AB-0009-EF34-D0C46DE6D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463" y="3544199"/>
            <a:ext cx="6633409" cy="3277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54B2B-AA66-8B01-DDD4-3A076374D38A}"/>
              </a:ext>
            </a:extLst>
          </p:cNvPr>
          <p:cNvSpPr txBox="1"/>
          <p:nvPr/>
        </p:nvSpPr>
        <p:spPr>
          <a:xfrm>
            <a:off x="411954" y="4860161"/>
            <a:ext cx="29868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v"/>
            </a:pPr>
            <a:r>
              <a:rPr lang="en-US" sz="1800" b="1" dirty="0"/>
              <a:t>Q95- Reserved Flow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sz="1800" b="1" dirty="0"/>
              <a:t>Q80, Normal Flow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sz="1800" b="1" dirty="0"/>
              <a:t>Q50 Flood Flow</a:t>
            </a:r>
            <a:endParaRPr lang="en-KE" sz="1800" b="1" dirty="0"/>
          </a:p>
        </p:txBody>
      </p:sp>
    </p:spTree>
    <p:extLst>
      <p:ext uri="{BB962C8B-B14F-4D97-AF65-F5344CB8AC3E}">
        <p14:creationId xmlns:p14="http://schemas.microsoft.com/office/powerpoint/2010/main" val="217607867"/>
      </p:ext>
    </p:extLst>
  </p:cSld>
  <p:clrMapOvr>
    <a:masterClrMapping/>
  </p:clrMapOvr>
  <p:transition spd="slow">
    <p:push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Google Shape;31;p23">
            <a:extLst>
              <a:ext uri="{FF2B5EF4-FFF2-40B4-BE49-F238E27FC236}">
                <a16:creationId xmlns:a16="http://schemas.microsoft.com/office/drawing/2014/main" id="{F50B65D9-3014-CABE-C407-C091C2512A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9017000" y="41275"/>
            <a:ext cx="325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7">
            <a:extLst>
              <a:ext uri="{FF2B5EF4-FFF2-40B4-BE49-F238E27FC236}">
                <a16:creationId xmlns:a16="http://schemas.microsoft.com/office/drawing/2014/main" id="{31C48CBF-B300-AC18-1D1B-2A4AAD3F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488" y="203646"/>
            <a:ext cx="6031047" cy="66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70C0"/>
                </a:solidFill>
                <a:latin typeface="Gill Sans MT" panose="020B0502020104020203" pitchFamily="34" charset="77"/>
                <a:ea typeface="Yu Gothic UI Semibold" panose="020B0400000000000000" pitchFamily="34" charset="-128"/>
                <a:cs typeface="Droid Sans"/>
                <a:sym typeface="Calibri" panose="020F0502020204030204" pitchFamily="34" charset="0"/>
              </a:rPr>
              <a:t>APPLICATIONS AND CASE USE</a:t>
            </a:r>
            <a:endParaRPr lang="de-DE" altLang="en-KE" sz="2800" b="1" dirty="0">
              <a:solidFill>
                <a:srgbClr val="0070C0"/>
              </a:solidFill>
              <a:latin typeface="Gill Sans MT" panose="020B0502020104020203" pitchFamily="34" charset="77"/>
              <a:ea typeface="Yu Gothic UI Semibold" panose="020B0400000000000000" pitchFamily="34" charset="-128"/>
              <a:cs typeface="Droid Sans"/>
            </a:endParaRPr>
          </a:p>
        </p:txBody>
      </p:sp>
      <p:cxnSp>
        <p:nvCxnSpPr>
          <p:cNvPr id="6" name="Google Shape;300;g11ea6d4f5dc_2_886">
            <a:extLst>
              <a:ext uri="{FF2B5EF4-FFF2-40B4-BE49-F238E27FC236}">
                <a16:creationId xmlns:a16="http://schemas.microsoft.com/office/drawing/2014/main" id="{A8160D4F-689C-EC5B-C97D-2F8C990C6E7B}"/>
              </a:ext>
            </a:extLst>
          </p:cNvPr>
          <p:cNvCxnSpPr/>
          <p:nvPr/>
        </p:nvCxnSpPr>
        <p:spPr>
          <a:xfrm>
            <a:off x="2110517" y="4969976"/>
            <a:ext cx="685800" cy="6858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7" name="Google Shape;301;g11ea6d4f5dc_2_886">
            <a:extLst>
              <a:ext uri="{FF2B5EF4-FFF2-40B4-BE49-F238E27FC236}">
                <a16:creationId xmlns:a16="http://schemas.microsoft.com/office/drawing/2014/main" id="{24E91FD2-0B6B-26E2-91F7-841A793B7158}"/>
              </a:ext>
            </a:extLst>
          </p:cNvPr>
          <p:cNvSpPr txBox="1">
            <a:spLocks/>
          </p:cNvSpPr>
          <p:nvPr/>
        </p:nvSpPr>
        <p:spPr>
          <a:xfrm>
            <a:off x="77922" y="1176791"/>
            <a:ext cx="7993182" cy="4770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numCol="1" rtlCol="0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2500" b="1" dirty="0"/>
              <a:t>Customized Peru </a:t>
            </a:r>
            <a:r>
              <a:rPr lang="en-US" sz="2500" b="1" dirty="0" err="1"/>
              <a:t>Hydroviewer</a:t>
            </a:r>
            <a:r>
              <a:rPr lang="en-US" sz="2500" b="1" dirty="0"/>
              <a:t> – Monitoring &amp; Forecasting</a:t>
            </a:r>
          </a:p>
        </p:txBody>
      </p:sp>
      <p:sp>
        <p:nvSpPr>
          <p:cNvPr id="8" name="Google Shape;303;g11ea6d4f5dc_2_886">
            <a:extLst>
              <a:ext uri="{FF2B5EF4-FFF2-40B4-BE49-F238E27FC236}">
                <a16:creationId xmlns:a16="http://schemas.microsoft.com/office/drawing/2014/main" id="{E7B1D7BC-3DAE-927D-3183-64A4078C2303}"/>
              </a:ext>
            </a:extLst>
          </p:cNvPr>
          <p:cNvSpPr/>
          <p:nvPr/>
        </p:nvSpPr>
        <p:spPr>
          <a:xfrm>
            <a:off x="2236636" y="2704344"/>
            <a:ext cx="656100" cy="83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04;g11ea6d4f5dc_2_886">
            <a:extLst>
              <a:ext uri="{FF2B5EF4-FFF2-40B4-BE49-F238E27FC236}">
                <a16:creationId xmlns:a16="http://schemas.microsoft.com/office/drawing/2014/main" id="{2F0D7554-585B-C172-3B67-9DE86447D188}"/>
              </a:ext>
            </a:extLst>
          </p:cNvPr>
          <p:cNvSpPr/>
          <p:nvPr/>
        </p:nvSpPr>
        <p:spPr>
          <a:xfrm>
            <a:off x="2321275" y="2569663"/>
            <a:ext cx="654000" cy="82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306;g11ea6d4f5dc_2_886">
            <a:extLst>
              <a:ext uri="{FF2B5EF4-FFF2-40B4-BE49-F238E27FC236}">
                <a16:creationId xmlns:a16="http://schemas.microsoft.com/office/drawing/2014/main" id="{7ED687EF-0644-F117-6D09-74558DAB4E8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533" y="1653869"/>
            <a:ext cx="7181667" cy="475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07;g11ea6d4f5dc_2_886">
            <a:extLst>
              <a:ext uri="{FF2B5EF4-FFF2-40B4-BE49-F238E27FC236}">
                <a16:creationId xmlns:a16="http://schemas.microsoft.com/office/drawing/2014/main" id="{7F07F749-BE87-8AF9-F435-FF6293746B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5344" y="1082743"/>
            <a:ext cx="4408734" cy="3017520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</p:pic>
      <p:pic>
        <p:nvPicPr>
          <p:cNvPr id="12" name="Google Shape;308;g11ea6d4f5dc_2_886">
            <a:extLst>
              <a:ext uri="{FF2B5EF4-FFF2-40B4-BE49-F238E27FC236}">
                <a16:creationId xmlns:a16="http://schemas.microsoft.com/office/drawing/2014/main" id="{37C815E0-FED8-7269-7287-1BAC728B61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t="3669" b="-3670"/>
          <a:stretch/>
        </p:blipFill>
        <p:spPr>
          <a:xfrm>
            <a:off x="7491912" y="3966151"/>
            <a:ext cx="4090488" cy="2641825"/>
          </a:xfrm>
          <a:prstGeom prst="rect">
            <a:avLst/>
          </a:prstGeom>
          <a:noFill/>
          <a:ln w="15875">
            <a:solidFill>
              <a:srgbClr val="00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F3540C-704C-49C6-24D8-C882E2070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10" y="2565817"/>
            <a:ext cx="590550" cy="752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Google Shape;31;p23">
            <a:extLst>
              <a:ext uri="{FF2B5EF4-FFF2-40B4-BE49-F238E27FC236}">
                <a16:creationId xmlns:a16="http://schemas.microsoft.com/office/drawing/2014/main" id="{F50B65D9-3014-CABE-C407-C091C2512A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9017000" y="41275"/>
            <a:ext cx="325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7">
            <a:extLst>
              <a:ext uri="{FF2B5EF4-FFF2-40B4-BE49-F238E27FC236}">
                <a16:creationId xmlns:a16="http://schemas.microsoft.com/office/drawing/2014/main" id="{31C48CBF-B300-AC18-1D1B-2A4AAD3F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488" y="203646"/>
            <a:ext cx="6031047" cy="66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70C0"/>
                </a:solidFill>
                <a:latin typeface="Gill Sans MT" panose="020B0502020104020203" pitchFamily="34" charset="77"/>
                <a:ea typeface="Yu Gothic UI Semibold" panose="020B0400000000000000" pitchFamily="34" charset="-128"/>
                <a:cs typeface="Droid Sans"/>
                <a:sym typeface="Calibri" panose="020F0502020204030204" pitchFamily="34" charset="0"/>
              </a:rPr>
              <a:t>APPLICATIONS AND CASE USE</a:t>
            </a:r>
            <a:endParaRPr lang="de-DE" altLang="en-KE" sz="2800" b="1" dirty="0">
              <a:solidFill>
                <a:srgbClr val="0070C0"/>
              </a:solidFill>
              <a:latin typeface="Gill Sans MT" panose="020B0502020104020203" pitchFamily="34" charset="77"/>
              <a:ea typeface="Yu Gothic UI Semibold" panose="020B0400000000000000" pitchFamily="34" charset="-128"/>
              <a:cs typeface="Droid Sans"/>
            </a:endParaRPr>
          </a:p>
        </p:txBody>
      </p:sp>
      <p:cxnSp>
        <p:nvCxnSpPr>
          <p:cNvPr id="2" name="Google Shape;300;g11ea6d4f5dc_2_886">
            <a:extLst>
              <a:ext uri="{FF2B5EF4-FFF2-40B4-BE49-F238E27FC236}">
                <a16:creationId xmlns:a16="http://schemas.microsoft.com/office/drawing/2014/main" id="{03281E4F-7ED4-C5C1-7860-6019FDAE9FAD}"/>
              </a:ext>
            </a:extLst>
          </p:cNvPr>
          <p:cNvCxnSpPr/>
          <p:nvPr/>
        </p:nvCxnSpPr>
        <p:spPr>
          <a:xfrm>
            <a:off x="1919868" y="5054624"/>
            <a:ext cx="685800" cy="6858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3" name="Google Shape;301;g11ea6d4f5dc_2_886">
            <a:extLst>
              <a:ext uri="{FF2B5EF4-FFF2-40B4-BE49-F238E27FC236}">
                <a16:creationId xmlns:a16="http://schemas.microsoft.com/office/drawing/2014/main" id="{0C0E7D2E-7031-9A50-6A90-D0C34998DEE1}"/>
              </a:ext>
            </a:extLst>
          </p:cNvPr>
          <p:cNvSpPr txBox="1">
            <a:spLocks/>
          </p:cNvSpPr>
          <p:nvPr/>
        </p:nvSpPr>
        <p:spPr>
          <a:xfrm>
            <a:off x="0" y="1020625"/>
            <a:ext cx="5272171" cy="4770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2800" b="1" dirty="0"/>
              <a:t>Customized Ecuador </a:t>
            </a:r>
            <a:r>
              <a:rPr lang="en-US" sz="2800" b="1" dirty="0" err="1"/>
              <a:t>Hydroviewer</a:t>
            </a:r>
            <a:endParaRPr lang="en-US" sz="2800" b="1" dirty="0"/>
          </a:p>
        </p:txBody>
      </p:sp>
      <p:sp>
        <p:nvSpPr>
          <p:cNvPr id="4" name="Google Shape;303;g11ea6d4f5dc_2_886">
            <a:extLst>
              <a:ext uri="{FF2B5EF4-FFF2-40B4-BE49-F238E27FC236}">
                <a16:creationId xmlns:a16="http://schemas.microsoft.com/office/drawing/2014/main" id="{E9140C2E-BE26-7677-5BE9-F9B3E659EB8E}"/>
              </a:ext>
            </a:extLst>
          </p:cNvPr>
          <p:cNvSpPr/>
          <p:nvPr/>
        </p:nvSpPr>
        <p:spPr>
          <a:xfrm>
            <a:off x="2045987" y="2788992"/>
            <a:ext cx="656100" cy="83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04;g11ea6d4f5dc_2_886">
            <a:extLst>
              <a:ext uri="{FF2B5EF4-FFF2-40B4-BE49-F238E27FC236}">
                <a16:creationId xmlns:a16="http://schemas.microsoft.com/office/drawing/2014/main" id="{031721AE-CF37-143A-A001-9664EE9D75C8}"/>
              </a:ext>
            </a:extLst>
          </p:cNvPr>
          <p:cNvSpPr/>
          <p:nvPr/>
        </p:nvSpPr>
        <p:spPr>
          <a:xfrm>
            <a:off x="2130626" y="2654311"/>
            <a:ext cx="654000" cy="82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5;g11ea6d4f5dc_2_886">
            <a:extLst>
              <a:ext uri="{FF2B5EF4-FFF2-40B4-BE49-F238E27FC236}">
                <a16:creationId xmlns:a16="http://schemas.microsoft.com/office/drawing/2014/main" id="{5B466EF7-8B51-17A7-899E-4AE85759EC91}"/>
              </a:ext>
            </a:extLst>
          </p:cNvPr>
          <p:cNvSpPr txBox="1"/>
          <p:nvPr/>
        </p:nvSpPr>
        <p:spPr>
          <a:xfrm>
            <a:off x="59448" y="1385384"/>
            <a:ext cx="728013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1600" dirty="0">
                <a:solidFill>
                  <a:srgbClr val="0070C0"/>
                </a:solidFill>
              </a:rPr>
              <a:t>https://tethys-inamhi.westus2.cloudapp.azure.com/apps/</a:t>
            </a:r>
            <a:r>
              <a:rPr lang="en-US" sz="1600" dirty="0" err="1">
                <a:solidFill>
                  <a:srgbClr val="0070C0"/>
                </a:solidFill>
              </a:rPr>
              <a:t>hydroviewer-ecuador</a:t>
            </a:r>
            <a:r>
              <a:rPr lang="en-US" sz="1600" dirty="0">
                <a:solidFill>
                  <a:srgbClr val="0070C0"/>
                </a:solidFill>
              </a:rPr>
              <a:t>/</a:t>
            </a:r>
            <a:endParaRPr sz="16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34CE13-77E5-2105-211F-A427914DA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8" y="1742096"/>
            <a:ext cx="7581532" cy="4658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483EB-147D-9967-00CF-88626BBF4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907" y="1079038"/>
            <a:ext cx="4401105" cy="317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910471-2F82-6D23-26A1-C5140F7F2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2302" y="4328544"/>
            <a:ext cx="1702290" cy="2488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48648B-6142-4C0B-B8A3-CC016F756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67" y="2190348"/>
            <a:ext cx="724091" cy="109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0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Google Shape;31;p23">
            <a:extLst>
              <a:ext uri="{FF2B5EF4-FFF2-40B4-BE49-F238E27FC236}">
                <a16:creationId xmlns:a16="http://schemas.microsoft.com/office/drawing/2014/main" id="{F50B65D9-3014-CABE-C407-C091C2512A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9017000" y="41275"/>
            <a:ext cx="325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7">
            <a:extLst>
              <a:ext uri="{FF2B5EF4-FFF2-40B4-BE49-F238E27FC236}">
                <a16:creationId xmlns:a16="http://schemas.microsoft.com/office/drawing/2014/main" id="{31C48CBF-B300-AC18-1D1B-2A4AAD3F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488" y="203646"/>
            <a:ext cx="6031047" cy="66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70C0"/>
                </a:solidFill>
                <a:latin typeface="Gill Sans MT" panose="020B0502020104020203" pitchFamily="34" charset="77"/>
                <a:ea typeface="Yu Gothic UI Semibold" panose="020B0400000000000000" pitchFamily="34" charset="-128"/>
                <a:cs typeface="Droid Sans"/>
                <a:sym typeface="Calibri" panose="020F0502020204030204" pitchFamily="34" charset="0"/>
              </a:rPr>
              <a:t>APPLICATIONS AND CASE USE</a:t>
            </a:r>
            <a:endParaRPr lang="de-DE" altLang="en-KE" sz="2800" b="1" dirty="0">
              <a:solidFill>
                <a:srgbClr val="0070C0"/>
              </a:solidFill>
              <a:latin typeface="Gill Sans MT" panose="020B0502020104020203" pitchFamily="34" charset="77"/>
              <a:ea typeface="Yu Gothic UI Semibold" panose="020B0400000000000000" pitchFamily="34" charset="-128"/>
              <a:cs typeface="Droid Sans"/>
            </a:endParaRPr>
          </a:p>
        </p:txBody>
      </p:sp>
      <p:sp>
        <p:nvSpPr>
          <p:cNvPr id="2" name="Google Shape;301;g11ea6d4f5dc_2_886">
            <a:extLst>
              <a:ext uri="{FF2B5EF4-FFF2-40B4-BE49-F238E27FC236}">
                <a16:creationId xmlns:a16="http://schemas.microsoft.com/office/drawing/2014/main" id="{809EED8C-A409-D186-26AD-0C2418192B18}"/>
              </a:ext>
            </a:extLst>
          </p:cNvPr>
          <p:cNvSpPr txBox="1">
            <a:spLocks/>
          </p:cNvSpPr>
          <p:nvPr/>
        </p:nvSpPr>
        <p:spPr>
          <a:xfrm>
            <a:off x="155643" y="1118242"/>
            <a:ext cx="5673944" cy="4770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numCol="1" rtlCol="0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b="1" dirty="0"/>
              <a:t>Customized Brazil </a:t>
            </a:r>
            <a:r>
              <a:rPr lang="en-US" b="1" dirty="0" err="1"/>
              <a:t>Hydroviewer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F892A8-9A83-E245-E51F-E38257D7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2" y="1741251"/>
            <a:ext cx="7976437" cy="4645519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4A470C-5BF3-6155-19F2-1DF0F0F55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162" y="4011116"/>
            <a:ext cx="2412459" cy="2924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AEE674-0894-FB99-508E-D7C4DB6C4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469" y="1118242"/>
            <a:ext cx="4031532" cy="3406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6CA123-F1E5-E87E-CCBF-B8AAB11D0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38" y="2063887"/>
            <a:ext cx="952500" cy="127635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06247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Google Shape;31;p23">
            <a:extLst>
              <a:ext uri="{FF2B5EF4-FFF2-40B4-BE49-F238E27FC236}">
                <a16:creationId xmlns:a16="http://schemas.microsoft.com/office/drawing/2014/main" id="{F50B65D9-3014-CABE-C407-C091C2512A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9017000" y="41275"/>
            <a:ext cx="325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7">
            <a:extLst>
              <a:ext uri="{FF2B5EF4-FFF2-40B4-BE49-F238E27FC236}">
                <a16:creationId xmlns:a16="http://schemas.microsoft.com/office/drawing/2014/main" id="{31C48CBF-B300-AC18-1D1B-2A4AAD3F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488" y="203646"/>
            <a:ext cx="6031047" cy="66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70C0"/>
                </a:solidFill>
                <a:latin typeface="Gill Sans MT" panose="020B0502020104020203" pitchFamily="34" charset="77"/>
                <a:ea typeface="Yu Gothic UI Semibold" panose="020B0400000000000000" pitchFamily="34" charset="-128"/>
                <a:cs typeface="Droid Sans"/>
                <a:sym typeface="Calibri" panose="020F0502020204030204" pitchFamily="34" charset="0"/>
              </a:rPr>
              <a:t>APPLICATIONS AND CASE USE</a:t>
            </a:r>
            <a:endParaRPr lang="de-DE" altLang="en-KE" sz="2800" b="1" dirty="0">
              <a:solidFill>
                <a:srgbClr val="0070C0"/>
              </a:solidFill>
              <a:latin typeface="Gill Sans MT" panose="020B0502020104020203" pitchFamily="34" charset="77"/>
              <a:ea typeface="Yu Gothic UI Semibold" panose="020B0400000000000000" pitchFamily="34" charset="-128"/>
              <a:cs typeface="Droid Sans"/>
            </a:endParaRPr>
          </a:p>
        </p:txBody>
      </p:sp>
      <p:cxnSp>
        <p:nvCxnSpPr>
          <p:cNvPr id="2" name="Google Shape;300;g11ea6d4f5dc_2_886">
            <a:extLst>
              <a:ext uri="{FF2B5EF4-FFF2-40B4-BE49-F238E27FC236}">
                <a16:creationId xmlns:a16="http://schemas.microsoft.com/office/drawing/2014/main" id="{A400A55E-C47B-2CFC-BA62-805B67D62B31}"/>
              </a:ext>
            </a:extLst>
          </p:cNvPr>
          <p:cNvCxnSpPr/>
          <p:nvPr/>
        </p:nvCxnSpPr>
        <p:spPr>
          <a:xfrm>
            <a:off x="1930465" y="5648844"/>
            <a:ext cx="685800" cy="6858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3" name="Google Shape;301;g11ea6d4f5dc_2_886">
            <a:extLst>
              <a:ext uri="{FF2B5EF4-FFF2-40B4-BE49-F238E27FC236}">
                <a16:creationId xmlns:a16="http://schemas.microsoft.com/office/drawing/2014/main" id="{571B65A9-B065-C00E-27F7-50BBCA699B4A}"/>
              </a:ext>
            </a:extLst>
          </p:cNvPr>
          <p:cNvSpPr txBox="1">
            <a:spLocks/>
          </p:cNvSpPr>
          <p:nvPr/>
        </p:nvSpPr>
        <p:spPr>
          <a:xfrm>
            <a:off x="0" y="1065999"/>
            <a:ext cx="7852569" cy="47707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 sz="2800" b="1" dirty="0"/>
              <a:t>Customized Colombia </a:t>
            </a:r>
            <a:r>
              <a:rPr lang="en-US" sz="2800" b="1" dirty="0" err="1"/>
              <a:t>Hydroviewer</a:t>
            </a:r>
            <a:endParaRPr lang="en-US" sz="2800" b="1" dirty="0"/>
          </a:p>
        </p:txBody>
      </p:sp>
      <p:sp>
        <p:nvSpPr>
          <p:cNvPr id="4" name="Google Shape;303;g11ea6d4f5dc_2_886">
            <a:extLst>
              <a:ext uri="{FF2B5EF4-FFF2-40B4-BE49-F238E27FC236}">
                <a16:creationId xmlns:a16="http://schemas.microsoft.com/office/drawing/2014/main" id="{79F7BEB2-22B1-52EA-C0DA-192F981DC409}"/>
              </a:ext>
            </a:extLst>
          </p:cNvPr>
          <p:cNvSpPr/>
          <p:nvPr/>
        </p:nvSpPr>
        <p:spPr>
          <a:xfrm>
            <a:off x="2056584" y="3383212"/>
            <a:ext cx="656100" cy="831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04;g11ea6d4f5dc_2_886">
            <a:extLst>
              <a:ext uri="{FF2B5EF4-FFF2-40B4-BE49-F238E27FC236}">
                <a16:creationId xmlns:a16="http://schemas.microsoft.com/office/drawing/2014/main" id="{E15C1751-A4C3-BF63-9600-36013E152D19}"/>
              </a:ext>
            </a:extLst>
          </p:cNvPr>
          <p:cNvSpPr/>
          <p:nvPr/>
        </p:nvSpPr>
        <p:spPr>
          <a:xfrm>
            <a:off x="2141223" y="3248531"/>
            <a:ext cx="654000" cy="828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D5E637-A0CD-1850-735B-609844C28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2" y="1603078"/>
            <a:ext cx="7837857" cy="480741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62646-F352-A1C2-B72C-7168C5212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084" y="1103901"/>
            <a:ext cx="4256745" cy="274444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46C0E4-7A82-7BD0-D096-3DF0B7718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084" y="3896981"/>
            <a:ext cx="1900560" cy="2777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B3EC70-7CE7-1D58-1995-A923D9384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27" y="3456257"/>
            <a:ext cx="571500" cy="82867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5E25B1-FE7F-B195-E49D-FE6C980BB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0455" y="3870594"/>
            <a:ext cx="2057317" cy="301373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5754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Google Shape;31;p23">
            <a:extLst>
              <a:ext uri="{FF2B5EF4-FFF2-40B4-BE49-F238E27FC236}">
                <a16:creationId xmlns:a16="http://schemas.microsoft.com/office/drawing/2014/main" id="{F50B65D9-3014-CABE-C407-C091C2512A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9017000" y="41275"/>
            <a:ext cx="325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7">
            <a:extLst>
              <a:ext uri="{FF2B5EF4-FFF2-40B4-BE49-F238E27FC236}">
                <a16:creationId xmlns:a16="http://schemas.microsoft.com/office/drawing/2014/main" id="{31C48CBF-B300-AC18-1D1B-2A4AAD3F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488" y="203646"/>
            <a:ext cx="6031047" cy="66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70C0"/>
                </a:solidFill>
                <a:latin typeface="Gill Sans MT" panose="020B0502020104020203" pitchFamily="34" charset="77"/>
                <a:ea typeface="Yu Gothic UI Semibold" panose="020B0400000000000000" pitchFamily="34" charset="-128"/>
                <a:cs typeface="Droid Sans"/>
                <a:sym typeface="Calibri" panose="020F0502020204030204" pitchFamily="34" charset="0"/>
              </a:rPr>
              <a:t>APPLICATIONS AND CASE USE</a:t>
            </a:r>
            <a:endParaRPr lang="de-DE" altLang="en-KE" sz="2800" b="1" dirty="0">
              <a:solidFill>
                <a:srgbClr val="0070C0"/>
              </a:solidFill>
              <a:latin typeface="Gill Sans MT" panose="020B0502020104020203" pitchFamily="34" charset="77"/>
              <a:ea typeface="Yu Gothic UI Semibold" panose="020B0400000000000000" pitchFamily="34" charset="-128"/>
              <a:cs typeface="Droid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1E753F-7DEA-6AEF-3F33-93A250FC3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320" y="1118681"/>
            <a:ext cx="10253015" cy="515759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F7C7C02-A569-FE50-DD40-6B0F180BAE66}"/>
              </a:ext>
            </a:extLst>
          </p:cNvPr>
          <p:cNvSpPr txBox="1">
            <a:spLocks/>
          </p:cNvSpPr>
          <p:nvPr/>
        </p:nvSpPr>
        <p:spPr>
          <a:xfrm>
            <a:off x="70665" y="1010501"/>
            <a:ext cx="2555803" cy="477078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sz="3000" b="1" dirty="0"/>
              <a:t>Dominican Republic</a:t>
            </a:r>
          </a:p>
        </p:txBody>
      </p:sp>
    </p:spTree>
    <p:extLst>
      <p:ext uri="{BB962C8B-B14F-4D97-AF65-F5344CB8AC3E}">
        <p14:creationId xmlns:p14="http://schemas.microsoft.com/office/powerpoint/2010/main" val="3801488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Google Shape;31;p23">
            <a:extLst>
              <a:ext uri="{FF2B5EF4-FFF2-40B4-BE49-F238E27FC236}">
                <a16:creationId xmlns:a16="http://schemas.microsoft.com/office/drawing/2014/main" id="{F50B65D9-3014-CABE-C407-C091C2512A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9017000" y="41275"/>
            <a:ext cx="325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7">
            <a:extLst>
              <a:ext uri="{FF2B5EF4-FFF2-40B4-BE49-F238E27FC236}">
                <a16:creationId xmlns:a16="http://schemas.microsoft.com/office/drawing/2014/main" id="{31C48CBF-B300-AC18-1D1B-2A4AAD3F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488" y="203646"/>
            <a:ext cx="6031047" cy="66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70C0"/>
                </a:solidFill>
                <a:latin typeface="Gill Sans MT" panose="020B0502020104020203" pitchFamily="34" charset="77"/>
                <a:ea typeface="Yu Gothic UI Semibold" panose="020B0400000000000000" pitchFamily="34" charset="-128"/>
                <a:cs typeface="Droid Sans"/>
                <a:sym typeface="Calibri" panose="020F0502020204030204" pitchFamily="34" charset="0"/>
              </a:rPr>
              <a:t>APPLICATIONS AND CASE USE</a:t>
            </a:r>
            <a:endParaRPr lang="de-DE" altLang="en-KE" sz="2800" b="1" dirty="0">
              <a:solidFill>
                <a:srgbClr val="0070C0"/>
              </a:solidFill>
              <a:latin typeface="Gill Sans MT" panose="020B0502020104020203" pitchFamily="34" charset="77"/>
              <a:ea typeface="Yu Gothic UI Semibold" panose="020B0400000000000000" pitchFamily="34" charset="-128"/>
              <a:cs typeface="Droid San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7ABAE2DC-8569-2F40-E765-286B97F53C57}"/>
              </a:ext>
            </a:extLst>
          </p:cNvPr>
          <p:cNvSpPr txBox="1">
            <a:spLocks/>
          </p:cNvSpPr>
          <p:nvPr/>
        </p:nvSpPr>
        <p:spPr>
          <a:xfrm>
            <a:off x="0" y="1024563"/>
            <a:ext cx="7412736" cy="477078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sz="3200" b="1" dirty="0"/>
              <a:t>Honduras Hurricanes Eta/Iota</a:t>
            </a:r>
          </a:p>
        </p:txBody>
      </p:sp>
      <p:pic>
        <p:nvPicPr>
          <p:cNvPr id="3" name="Picture 1" descr="A high angle view of a dam&#10;&#10;Description automatically generated with low confidence">
            <a:extLst>
              <a:ext uri="{FF2B5EF4-FFF2-40B4-BE49-F238E27FC236}">
                <a16:creationId xmlns:a16="http://schemas.microsoft.com/office/drawing/2014/main" id="{747A1961-75CE-B299-1D0F-DA78E3484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59876"/>
            <a:ext cx="7412736" cy="471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883CD7-E324-431B-E17D-2A90DBDB1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017" y="3618363"/>
            <a:ext cx="4555983" cy="2755846"/>
          </a:xfrm>
          <a:prstGeom prst="rect">
            <a:avLst/>
          </a:prstGeom>
          <a:ln w="15875">
            <a:solidFill>
              <a:srgbClr val="0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6C540-0B36-9D36-0D92-EABE30117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745" y="1119554"/>
            <a:ext cx="4662255" cy="2245583"/>
          </a:xfrm>
          <a:prstGeom prst="rect">
            <a:avLst/>
          </a:prstGeom>
          <a:ln w="158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38793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Google Shape;31;p23">
            <a:extLst>
              <a:ext uri="{FF2B5EF4-FFF2-40B4-BE49-F238E27FC236}">
                <a16:creationId xmlns:a16="http://schemas.microsoft.com/office/drawing/2014/main" id="{F50B65D9-3014-CABE-C407-C091C2512A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9017000" y="41275"/>
            <a:ext cx="325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7">
            <a:extLst>
              <a:ext uri="{FF2B5EF4-FFF2-40B4-BE49-F238E27FC236}">
                <a16:creationId xmlns:a16="http://schemas.microsoft.com/office/drawing/2014/main" id="{31C48CBF-B300-AC18-1D1B-2A4AAD3F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488" y="203646"/>
            <a:ext cx="6031047" cy="66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 dirty="0">
                <a:solidFill>
                  <a:srgbClr val="0070C0"/>
                </a:solidFill>
                <a:latin typeface="Gill Sans MT" panose="020B0502020104020203" pitchFamily="34" charset="77"/>
                <a:ea typeface="Yu Gothic UI Semibold" panose="020B0400000000000000" pitchFamily="34" charset="-128"/>
                <a:cs typeface="Droid Sans"/>
                <a:sym typeface="Calibri" panose="020F0502020204030204" pitchFamily="34" charset="0"/>
              </a:rPr>
              <a:t>APPLICATIONS AND CASE USE</a:t>
            </a:r>
            <a:endParaRPr lang="de-DE" altLang="en-KE" sz="2800" b="1" dirty="0">
              <a:solidFill>
                <a:srgbClr val="0070C0"/>
              </a:solidFill>
              <a:latin typeface="Gill Sans MT" panose="020B0502020104020203" pitchFamily="34" charset="77"/>
              <a:ea typeface="Yu Gothic UI Semibold" panose="020B0400000000000000" pitchFamily="34" charset="-128"/>
              <a:cs typeface="Droid San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21B5BEA-B6AB-734D-A287-33E9C8B5B39C}"/>
              </a:ext>
            </a:extLst>
          </p:cNvPr>
          <p:cNvSpPr txBox="1">
            <a:spLocks/>
          </p:cNvSpPr>
          <p:nvPr/>
        </p:nvSpPr>
        <p:spPr>
          <a:xfrm>
            <a:off x="1" y="1106499"/>
            <a:ext cx="2334638" cy="477078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sz="3000" b="1" dirty="0"/>
              <a:t>Hindu Kush Himalaya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BCF07-0C92-E448-8583-41465EA14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32" y="1106499"/>
            <a:ext cx="9789268" cy="546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73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Google Shape;140;p12">
            <a:extLst>
              <a:ext uri="{FF2B5EF4-FFF2-40B4-BE49-F238E27FC236}">
                <a16:creationId xmlns:a16="http://schemas.microsoft.com/office/drawing/2014/main" id="{05F735AE-7021-A099-0A0B-619066639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1" y="247651"/>
            <a:ext cx="8379884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OBJECTIVE OF GEOGLOWS SERVICE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15362" name="Picture 1">
            <a:extLst>
              <a:ext uri="{FF2B5EF4-FFF2-40B4-BE49-F238E27FC236}">
                <a16:creationId xmlns:a16="http://schemas.microsoft.com/office/drawing/2014/main" id="{270B1F9E-82F0-305D-2DD4-92B257C17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18" y="1261534"/>
            <a:ext cx="6944783" cy="46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4D15D-AE50-8612-1C65-F6D73ED64070}"/>
              </a:ext>
            </a:extLst>
          </p:cNvPr>
          <p:cNvSpPr txBox="1"/>
          <p:nvPr/>
        </p:nvSpPr>
        <p:spPr>
          <a:xfrm>
            <a:off x="1" y="946151"/>
            <a:ext cx="5196417" cy="52920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KE" sz="2067" dirty="0"/>
              <a:t>AIM: To provide inexpensive, timely, accurate and reliable user driven river flow data/information for;</a:t>
            </a:r>
          </a:p>
          <a:p>
            <a:pPr marL="457189" indent="-457189">
              <a:lnSpc>
                <a:spcPct val="150000"/>
              </a:lnSpc>
              <a:buFontTx/>
              <a:buAutoNum type="alphaLcParenBoth"/>
              <a:defRPr/>
            </a:pPr>
            <a:r>
              <a:rPr lang="en-KE" sz="2067" dirty="0"/>
              <a:t>Water resources monitoring, planning, allocation and management decisions (Ecosystem, domestic water supply, Irrigation hydropower).</a:t>
            </a:r>
          </a:p>
          <a:p>
            <a:pPr marL="457189" indent="-457189" algn="just">
              <a:lnSpc>
                <a:spcPct val="150000"/>
              </a:lnSpc>
              <a:buFontTx/>
              <a:buAutoNum type="alphaLcParenBoth"/>
              <a:defRPr/>
            </a:pPr>
            <a:r>
              <a:rPr lang="en-KE" sz="2067" dirty="0"/>
              <a:t> Forecasting and monitoring of hydrological extremes (droufght &amp; flood) to enhance preparedness for and disasters risk reduction.</a:t>
            </a:r>
          </a:p>
        </p:txBody>
      </p:sp>
    </p:spTree>
    <p:extLst>
      <p:ext uri="{BB962C8B-B14F-4D97-AF65-F5344CB8AC3E}">
        <p14:creationId xmlns:p14="http://schemas.microsoft.com/office/powerpoint/2010/main" val="2069206875"/>
      </p:ext>
    </p:extLst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Google Shape;31;p23">
            <a:extLst>
              <a:ext uri="{FF2B5EF4-FFF2-40B4-BE49-F238E27FC236}">
                <a16:creationId xmlns:a16="http://schemas.microsoft.com/office/drawing/2014/main" id="{F50B65D9-3014-CABE-C407-C091C2512A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18692"/>
          <a:stretch>
            <a:fillRect/>
          </a:stretch>
        </p:blipFill>
        <p:spPr bwMode="auto">
          <a:xfrm>
            <a:off x="9017000" y="41275"/>
            <a:ext cx="3251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7">
            <a:extLst>
              <a:ext uri="{FF2B5EF4-FFF2-40B4-BE49-F238E27FC236}">
                <a16:creationId xmlns:a16="http://schemas.microsoft.com/office/drawing/2014/main" id="{31C48CBF-B300-AC18-1D1B-2A4AAD3F3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238" y="323850"/>
            <a:ext cx="426561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70C0"/>
                </a:solidFill>
                <a:latin typeface="Gill Sans MT" panose="020B0502020104020203" pitchFamily="34" charset="77"/>
                <a:ea typeface="Yu Gothic UI Semibold" panose="020B0400000000000000" pitchFamily="34" charset="-128"/>
                <a:cs typeface="Droid Sans"/>
                <a:sym typeface="Calibri" panose="020F0502020204030204" pitchFamily="34" charset="0"/>
              </a:rPr>
              <a:t>MALAWI</a:t>
            </a:r>
            <a:endParaRPr lang="de-DE" altLang="en-KE" sz="2800" b="1">
              <a:solidFill>
                <a:srgbClr val="0070C0"/>
              </a:solidFill>
              <a:latin typeface="Gill Sans MT" panose="020B0502020104020203" pitchFamily="34" charset="77"/>
              <a:ea typeface="Yu Gothic UI Semibold" panose="020B0400000000000000" pitchFamily="34" charset="-128"/>
              <a:cs typeface="Droid Sans"/>
            </a:endParaRPr>
          </a:p>
        </p:txBody>
      </p:sp>
      <p:sp>
        <p:nvSpPr>
          <p:cNvPr id="2" name="Google Shape;132;p11">
            <a:extLst>
              <a:ext uri="{FF2B5EF4-FFF2-40B4-BE49-F238E27FC236}">
                <a16:creationId xmlns:a16="http://schemas.microsoft.com/office/drawing/2014/main" id="{E6660D8A-70BB-23DF-84CA-50B13B10D3D8}"/>
              </a:ext>
            </a:extLst>
          </p:cNvPr>
          <p:cNvSpPr txBox="1"/>
          <p:nvPr/>
        </p:nvSpPr>
        <p:spPr>
          <a:xfrm>
            <a:off x="111125" y="4259263"/>
            <a:ext cx="6958013" cy="1908175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60933" rIns="121900" bIns="60933">
            <a:spAutoFit/>
          </a:bodyPr>
          <a:lstStyle/>
          <a:p>
            <a:pPr marL="380990" indent="-38099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Wingdings" pitchFamily="2" charset="2"/>
              <a:buChar char="v"/>
              <a:defRPr/>
            </a:pPr>
            <a:r>
              <a:rPr lang="en-US" altLang="en-US" sz="1933" kern="0" dirty="0">
                <a:solidFill>
                  <a:schemeClr val="dk1"/>
                </a:solidFill>
                <a:latin typeface="Calibri"/>
                <a:cs typeface="Calibri"/>
                <a:sym typeface="Calibri" panose="020F0502020204030204" pitchFamily="34" charset="0"/>
              </a:rPr>
              <a:t>Factors increasing Malawi’s vulnerability</a:t>
            </a:r>
            <a:r>
              <a:rPr lang="en-US" altLang="en-US" sz="1933" kern="0" dirty="0">
                <a:solidFill>
                  <a:schemeClr val="dk1"/>
                </a:solidFill>
                <a:latin typeface="Calibri"/>
                <a:cs typeface="Calibri"/>
              </a:rPr>
              <a:t>;</a:t>
            </a:r>
            <a:endParaRPr lang="en-US" sz="1933" kern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Wingdings" pitchFamily="2" charset="2"/>
              <a:buChar char="Ø"/>
              <a:defRPr/>
            </a:pPr>
            <a:r>
              <a:rPr lang="en-US" sz="1933" kern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Demographics trend in the country’s vulnerable floodplains</a:t>
            </a:r>
            <a:endParaRPr sz="2400" kern="0" dirty="0">
              <a:latin typeface="Arial"/>
              <a:ea typeface="Arial"/>
              <a:cs typeface="Arial"/>
              <a:sym typeface="Arial"/>
            </a:endParaRP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Wingdings" pitchFamily="2" charset="2"/>
              <a:buChar char="Ø"/>
              <a:defRPr/>
            </a:pPr>
            <a:r>
              <a:rPr lang="en-US" sz="1933" kern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of climate change and variability, </a:t>
            </a:r>
            <a:endParaRPr sz="2400" kern="0" dirty="0">
              <a:latin typeface="Arial"/>
              <a:ea typeface="Arial"/>
              <a:cs typeface="Arial"/>
              <a:sym typeface="Arial"/>
            </a:endParaRPr>
          </a:p>
          <a:p>
            <a:pPr marL="990575" lvl="1" indent="-38099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Wingdings" pitchFamily="2" charset="2"/>
              <a:buChar char="Ø"/>
              <a:defRPr/>
            </a:pPr>
            <a:r>
              <a:rPr lang="en-US" sz="1933" kern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Over-reliance on in-situ measurements for water resources monitoring and flood forecasting.</a:t>
            </a:r>
            <a:endParaRPr sz="2400" kern="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2" name="Google Shape;133;p11">
            <a:extLst>
              <a:ext uri="{FF2B5EF4-FFF2-40B4-BE49-F238E27FC236}">
                <a16:creationId xmlns:a16="http://schemas.microsoft.com/office/drawing/2014/main" id="{86501847-9881-901F-8020-79D4A372FE6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t="5687" r="30061" b="2779"/>
          <a:stretch>
            <a:fillRect/>
          </a:stretch>
        </p:blipFill>
        <p:spPr bwMode="auto">
          <a:xfrm>
            <a:off x="7040563" y="1606550"/>
            <a:ext cx="5010150" cy="444817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34;p11">
            <a:extLst>
              <a:ext uri="{FF2B5EF4-FFF2-40B4-BE49-F238E27FC236}">
                <a16:creationId xmlns:a16="http://schemas.microsoft.com/office/drawing/2014/main" id="{9928A15A-7EEC-ADE6-89F4-A45794528DD0}"/>
              </a:ext>
            </a:extLst>
          </p:cNvPr>
          <p:cNvSpPr txBox="1"/>
          <p:nvPr/>
        </p:nvSpPr>
        <p:spPr>
          <a:xfrm>
            <a:off x="71438" y="1282700"/>
            <a:ext cx="6850062" cy="2798763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60933" rIns="121900" bIns="60933">
            <a:spAutoFit/>
          </a:bodyPr>
          <a:lstStyle/>
          <a:p>
            <a:pPr marL="380990" indent="-38099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Char char="❖"/>
              <a:defRPr/>
            </a:pPr>
            <a:r>
              <a:rPr lang="en-US" sz="1933" kern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Malawi, hydroclimatic disasters (Flood &amp; Drought) constitute more than 75% of all natural disasters.  </a:t>
            </a:r>
          </a:p>
          <a:p>
            <a:pPr marL="380990" indent="-38099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Char char="❖"/>
              <a:defRPr/>
            </a:pPr>
            <a:r>
              <a:rPr lang="en-US" sz="1933" kern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the economy heavily dependent on rural agriculture, the hardest hit are rural communities who are least prepared and most vulnerable to the impacts of such disasters.</a:t>
            </a:r>
          </a:p>
          <a:p>
            <a:pPr marL="380990" indent="-380990" algn="just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Noto Sans Symbols"/>
              <a:buChar char="❖"/>
              <a:defRPr/>
            </a:pPr>
            <a:r>
              <a:rPr lang="en-US" sz="1933" kern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Observed data indicates that floods are increasing in frequency &amp; magnitude with increased destruction lives, livelihood and physical infrastructure hence reversing recent economic gains. </a:t>
            </a:r>
            <a:endParaRPr sz="2400" kern="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488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7">
            <a:extLst>
              <a:ext uri="{FF2B5EF4-FFF2-40B4-BE49-F238E27FC236}">
                <a16:creationId xmlns:a16="http://schemas.microsoft.com/office/drawing/2014/main" id="{CFA82F80-5008-DAA4-8324-F09595ED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223838"/>
            <a:ext cx="595947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b="1">
                <a:solidFill>
                  <a:srgbClr val="0070C0"/>
                </a:solidFill>
                <a:latin typeface="Gill Sans MT" panose="020B0502020104020203" pitchFamily="34" charset="77"/>
                <a:ea typeface="Yu Gothic UI Semibold" panose="020B0400000000000000" pitchFamily="34" charset="-128"/>
                <a:cs typeface="Droid Sans"/>
                <a:sym typeface="Calibri" panose="020F0502020204030204" pitchFamily="34" charset="0"/>
              </a:rPr>
              <a:t>ESTABLISHMENT OF CBFEWS</a:t>
            </a:r>
            <a:endParaRPr lang="de-DE" altLang="en-KE" sz="2800" b="1">
              <a:solidFill>
                <a:srgbClr val="0070C0"/>
              </a:solidFill>
              <a:latin typeface="Gill Sans MT" panose="020B0502020104020203" pitchFamily="34" charset="77"/>
              <a:ea typeface="Yu Gothic UI Semibold" panose="020B0400000000000000" pitchFamily="34" charset="-128"/>
              <a:cs typeface="Droid Sans"/>
            </a:endParaRPr>
          </a:p>
        </p:txBody>
      </p:sp>
      <p:pic>
        <p:nvPicPr>
          <p:cNvPr id="15362" name="Google Shape;148;p13">
            <a:extLst>
              <a:ext uri="{FF2B5EF4-FFF2-40B4-BE49-F238E27FC236}">
                <a16:creationId xmlns:a16="http://schemas.microsoft.com/office/drawing/2014/main" id="{E3DC5B12-0076-2804-52AD-B56F8C79FE0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390650"/>
            <a:ext cx="2538412" cy="1928813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Google Shape;149;p13" descr="A picture containing stone&#10;&#10;Description automatically generated">
            <a:extLst>
              <a:ext uri="{FF2B5EF4-FFF2-40B4-BE49-F238E27FC236}">
                <a16:creationId xmlns:a16="http://schemas.microsoft.com/office/drawing/2014/main" id="{86621EC1-9467-8F01-92DF-36E4AD999E4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0"/>
          <a:stretch>
            <a:fillRect/>
          </a:stretch>
        </p:blipFill>
        <p:spPr bwMode="auto">
          <a:xfrm>
            <a:off x="290513" y="4627563"/>
            <a:ext cx="20891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oogle Shape;150;p13" descr="A person fishing in a river&#10;&#10;Description automatically generated with medium confidence">
            <a:extLst>
              <a:ext uri="{FF2B5EF4-FFF2-40B4-BE49-F238E27FC236}">
                <a16:creationId xmlns:a16="http://schemas.microsoft.com/office/drawing/2014/main" id="{08171174-4770-F1FC-BB42-8F3C9A043EA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352550"/>
            <a:ext cx="2397125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Google Shape;151;p13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07CCD7B4-04DA-1CF5-430E-BEDCEBE312D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1312863"/>
            <a:ext cx="4256087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Google Shape;152;p13">
            <a:extLst>
              <a:ext uri="{FF2B5EF4-FFF2-40B4-BE49-F238E27FC236}">
                <a16:creationId xmlns:a16="http://schemas.microsoft.com/office/drawing/2014/main" id="{1109ADC1-7280-A1F2-FBE8-871FF912A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013" y="2319338"/>
            <a:ext cx="935037" cy="271462"/>
          </a:xfrm>
          <a:prstGeom prst="rightArrow">
            <a:avLst>
              <a:gd name="adj1" fmla="val 50000"/>
              <a:gd name="adj2" fmla="val 49976"/>
            </a:avLst>
          </a:prstGeom>
          <a:solidFill>
            <a:srgbClr val="92D050"/>
          </a:solidFill>
          <a:ln w="12700">
            <a:solidFill>
              <a:srgbClr val="42719B"/>
            </a:solidFill>
            <a:miter lim="800000"/>
            <a:headEnd type="none" w="sm" len="sm"/>
            <a:tailEnd type="none" w="sm" len="sm"/>
          </a:ln>
        </p:spPr>
        <p:txBody>
          <a:bodyPr lIns="121900" tIns="60933" rIns="121900" bIns="6093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240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367" name="Google Shape;153;p13">
            <a:extLst>
              <a:ext uri="{FF2B5EF4-FFF2-40B4-BE49-F238E27FC236}">
                <a16:creationId xmlns:a16="http://schemas.microsoft.com/office/drawing/2014/main" id="{390A14B2-AE41-CF7D-605F-A7F5E5E56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0" y="2020888"/>
            <a:ext cx="1028700" cy="234950"/>
          </a:xfrm>
          <a:prstGeom prst="rightArrow">
            <a:avLst>
              <a:gd name="adj1" fmla="val 50000"/>
              <a:gd name="adj2" fmla="val 49905"/>
            </a:avLst>
          </a:prstGeom>
          <a:solidFill>
            <a:srgbClr val="92D050"/>
          </a:solidFill>
          <a:ln w="12700">
            <a:solidFill>
              <a:srgbClr val="42719B"/>
            </a:solidFill>
            <a:miter lim="800000"/>
            <a:headEnd type="none" w="sm" len="sm"/>
            <a:tailEnd type="none" w="sm" len="sm"/>
          </a:ln>
        </p:spPr>
        <p:txBody>
          <a:bodyPr lIns="121900" tIns="60933" rIns="121900" bIns="6093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240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6" name="Google Shape;155;p13">
            <a:extLst>
              <a:ext uri="{FF2B5EF4-FFF2-40B4-BE49-F238E27FC236}">
                <a16:creationId xmlns:a16="http://schemas.microsoft.com/office/drawing/2014/main" id="{2522EC50-9C44-D226-FF5D-1F81F4789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6950"/>
            <a:ext cx="3065463" cy="390525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733" b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(1.) Water level Sensor (DA)</a:t>
            </a:r>
            <a:endParaRPr lang="en-US" altLang="en-US" sz="1733">
              <a:cs typeface="Calibri" panose="020F0502020204030204" pitchFamily="34" charset="0"/>
            </a:endParaRPr>
          </a:p>
        </p:txBody>
      </p:sp>
      <p:sp>
        <p:nvSpPr>
          <p:cNvPr id="17" name="Google Shape;156;p13">
            <a:extLst>
              <a:ext uri="{FF2B5EF4-FFF2-40B4-BE49-F238E27FC236}">
                <a16:creationId xmlns:a16="http://schemas.microsoft.com/office/drawing/2014/main" id="{B1AFF685-B29A-E3D2-A03E-5809541AF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1009650"/>
            <a:ext cx="3514725" cy="390525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733" b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(2.) Server Data Upload (DU)</a:t>
            </a:r>
            <a:endParaRPr lang="en-US" altLang="en-US" sz="1733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57;p13">
            <a:extLst>
              <a:ext uri="{FF2B5EF4-FFF2-40B4-BE49-F238E27FC236}">
                <a16:creationId xmlns:a16="http://schemas.microsoft.com/office/drawing/2014/main" id="{6A24683D-A8EA-5D0E-2802-632502BBC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9638" y="976313"/>
            <a:ext cx="2768600" cy="388937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733" b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(3.) Alarm Unit (AU)</a:t>
            </a:r>
            <a:endParaRPr lang="en-US" altLang="en-US" sz="1733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71" name="Google Shape;158;p13">
            <a:extLst>
              <a:ext uri="{FF2B5EF4-FFF2-40B4-BE49-F238E27FC236}">
                <a16:creationId xmlns:a16="http://schemas.microsoft.com/office/drawing/2014/main" id="{8F7265FE-81F7-6A16-4343-9EBD014FD72C}"/>
              </a:ext>
            </a:extLst>
          </p:cNvPr>
          <p:cNvSpPr>
            <a:spLocks noChangeArrowheads="1"/>
          </p:cNvSpPr>
          <p:nvPr/>
        </p:nvSpPr>
        <p:spPr bwMode="auto">
          <a:xfrm rot="-2769987">
            <a:off x="7329488" y="3449638"/>
            <a:ext cx="638175" cy="155575"/>
          </a:xfrm>
          <a:prstGeom prst="rightArrow">
            <a:avLst>
              <a:gd name="adj1" fmla="val 50000"/>
              <a:gd name="adj2" fmla="val 49794"/>
            </a:avLst>
          </a:prstGeom>
          <a:solidFill>
            <a:srgbClr val="92D050"/>
          </a:solidFill>
          <a:ln w="12700">
            <a:solidFill>
              <a:srgbClr val="42719B"/>
            </a:solidFill>
            <a:miter lim="800000"/>
            <a:headEnd type="none" w="sm" len="sm"/>
            <a:tailEnd type="none" w="sm" len="sm"/>
          </a:ln>
        </p:spPr>
        <p:txBody>
          <a:bodyPr lIns="121900" tIns="60933" rIns="121900" bIns="6093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240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5372" name="Google Shape;159;p13">
            <a:extLst>
              <a:ext uri="{FF2B5EF4-FFF2-40B4-BE49-F238E27FC236}">
                <a16:creationId xmlns:a16="http://schemas.microsoft.com/office/drawing/2014/main" id="{3EB960AA-43F1-2AAE-C9D2-24FF88B6700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3773488"/>
            <a:ext cx="4445000" cy="2544762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3" name="Google Shape;160;p13">
            <a:extLst>
              <a:ext uri="{FF2B5EF4-FFF2-40B4-BE49-F238E27FC236}">
                <a16:creationId xmlns:a16="http://schemas.microsoft.com/office/drawing/2014/main" id="{4A3F2A06-BFAD-6C1C-9D69-9DEF11F17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4240213"/>
            <a:ext cx="3386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(4.) Manual River Staff Gauge</a:t>
            </a:r>
            <a:endParaRPr lang="en-US" altLang="en-US" sz="1600" b="1">
              <a:solidFill>
                <a:srgbClr val="000000"/>
              </a:solidFill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Google Shape;161;p13">
            <a:extLst>
              <a:ext uri="{FF2B5EF4-FFF2-40B4-BE49-F238E27FC236}">
                <a16:creationId xmlns:a16="http://schemas.microsoft.com/office/drawing/2014/main" id="{1B7F431C-D97C-AEE8-E03B-D16F7E7EB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588" y="1747838"/>
            <a:ext cx="1300162" cy="328612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333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Alarm Triger</a:t>
            </a:r>
            <a:endParaRPr lang="en-US" altLang="en-US" sz="133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Google Shape;163;p13">
            <a:extLst>
              <a:ext uri="{FF2B5EF4-FFF2-40B4-BE49-F238E27FC236}">
                <a16:creationId xmlns:a16="http://schemas.microsoft.com/office/drawing/2014/main" id="{CD4AB61F-4208-35F5-7CDD-A7BA74C00A53}"/>
              </a:ext>
            </a:extLst>
          </p:cNvPr>
          <p:cNvSpPr txBox="1">
            <a:spLocks noChangeArrowheads="1"/>
          </p:cNvSpPr>
          <p:nvPr/>
        </p:nvSpPr>
        <p:spPr bwMode="auto">
          <a:xfrm rot="-2559031">
            <a:off x="6570663" y="3119438"/>
            <a:ext cx="1042987" cy="328612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333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OC trigger</a:t>
            </a:r>
            <a:endParaRPr lang="en-US" altLang="en-US" sz="133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Google Shape;165;p13">
            <a:extLst>
              <a:ext uri="{FF2B5EF4-FFF2-40B4-BE49-F238E27FC236}">
                <a16:creationId xmlns:a16="http://schemas.microsoft.com/office/drawing/2014/main" id="{68E13B71-526E-CB49-9232-58AB09D99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1865313"/>
            <a:ext cx="1246188" cy="53340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333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Data Transmission</a:t>
            </a:r>
            <a:endParaRPr lang="en-US" altLang="en-US" sz="1333">
              <a:cs typeface="Calibri" panose="020F0502020204030204" pitchFamily="34" charset="0"/>
            </a:endParaRPr>
          </a:p>
        </p:txBody>
      </p:sp>
      <p:sp>
        <p:nvSpPr>
          <p:cNvPr id="15377" name="Google Shape;166;p13">
            <a:extLst>
              <a:ext uri="{FF2B5EF4-FFF2-40B4-BE49-F238E27FC236}">
                <a16:creationId xmlns:a16="http://schemas.microsoft.com/office/drawing/2014/main" id="{021A23DF-A73A-B509-BFC9-EB7D80843766}"/>
              </a:ext>
            </a:extLst>
          </p:cNvPr>
          <p:cNvSpPr>
            <a:spLocks noChangeArrowheads="1"/>
          </p:cNvSpPr>
          <p:nvPr/>
        </p:nvSpPr>
        <p:spPr bwMode="auto">
          <a:xfrm rot="8361437">
            <a:off x="6684963" y="3238500"/>
            <a:ext cx="1239837" cy="176213"/>
          </a:xfrm>
          <a:prstGeom prst="rightArrow">
            <a:avLst>
              <a:gd name="adj1" fmla="val 50000"/>
              <a:gd name="adj2" fmla="val 50229"/>
            </a:avLst>
          </a:prstGeom>
          <a:solidFill>
            <a:srgbClr val="92D050"/>
          </a:solidFill>
          <a:ln w="12700">
            <a:solidFill>
              <a:srgbClr val="42719B"/>
            </a:solidFill>
            <a:miter lim="800000"/>
            <a:headEnd type="none" w="sm" len="sm"/>
            <a:tailEnd type="none" w="sm" len="sm"/>
          </a:ln>
        </p:spPr>
        <p:txBody>
          <a:bodyPr lIns="121900" tIns="60933" rIns="121900" bIns="6093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240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5378" name="Google Shape;167;p13">
            <a:extLst>
              <a:ext uri="{FF2B5EF4-FFF2-40B4-BE49-F238E27FC236}">
                <a16:creationId xmlns:a16="http://schemas.microsoft.com/office/drawing/2014/main" id="{997A774E-826A-767C-039F-32B5EF5422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0"/>
          <a:stretch>
            <a:fillRect/>
          </a:stretch>
        </p:blipFill>
        <p:spPr bwMode="auto">
          <a:xfrm>
            <a:off x="8496300" y="4138613"/>
            <a:ext cx="3695700" cy="21336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9" name="Google Shape;168;p13">
            <a:extLst>
              <a:ext uri="{FF2B5EF4-FFF2-40B4-BE49-F238E27FC236}">
                <a16:creationId xmlns:a16="http://schemas.microsoft.com/office/drawing/2014/main" id="{CA9D21FB-5A44-7869-61D3-BEC47D7D97F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924800" y="4883150"/>
            <a:ext cx="539750" cy="230188"/>
          </a:xfrm>
          <a:prstGeom prst="rightArrow">
            <a:avLst>
              <a:gd name="adj1" fmla="val 50000"/>
              <a:gd name="adj2" fmla="val 50229"/>
            </a:avLst>
          </a:prstGeom>
          <a:solidFill>
            <a:srgbClr val="92D050"/>
          </a:solidFill>
          <a:ln w="12700">
            <a:solidFill>
              <a:srgbClr val="42719B"/>
            </a:solidFill>
            <a:miter lim="800000"/>
            <a:headEnd type="none" w="sm" len="sm"/>
            <a:tailEnd type="none" w="sm" len="sm"/>
          </a:ln>
        </p:spPr>
        <p:txBody>
          <a:bodyPr lIns="121900" tIns="60933" rIns="121900" bIns="6093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240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5380" name="Google Shape;169;p13">
            <a:extLst>
              <a:ext uri="{FF2B5EF4-FFF2-40B4-BE49-F238E27FC236}">
                <a16:creationId xmlns:a16="http://schemas.microsoft.com/office/drawing/2014/main" id="{952EF435-DD36-256A-0B25-9B03C84D8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379788"/>
            <a:ext cx="127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sz="1200" i="1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Alarm track</a:t>
            </a:r>
            <a:endParaRPr lang="en-US" altLang="en-US" sz="1200" i="1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Google Shape;170;p13">
            <a:extLst>
              <a:ext uri="{FF2B5EF4-FFF2-40B4-BE49-F238E27FC236}">
                <a16:creationId xmlns:a16="http://schemas.microsoft.com/office/drawing/2014/main" id="{1F60A178-D379-391B-FA6D-39A75DC75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200" y="3759200"/>
            <a:ext cx="3976688" cy="390525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733" b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(5.) GEOGloWS Streamflow forecast data </a:t>
            </a:r>
            <a:endParaRPr lang="en-US" altLang="en-US" sz="1733">
              <a:cs typeface="Calibri" panose="020F0502020204030204" pitchFamily="34" charset="0"/>
            </a:endParaRPr>
          </a:p>
        </p:txBody>
      </p:sp>
      <p:sp>
        <p:nvSpPr>
          <p:cNvPr id="15382" name="Google Shape;152;p13">
            <a:extLst>
              <a:ext uri="{FF2B5EF4-FFF2-40B4-BE49-F238E27FC236}">
                <a16:creationId xmlns:a16="http://schemas.microsoft.com/office/drawing/2014/main" id="{F2924359-FF8D-1C8C-04C5-6E4942F4A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638" y="5338763"/>
            <a:ext cx="823912" cy="269875"/>
          </a:xfrm>
          <a:prstGeom prst="rightArrow">
            <a:avLst>
              <a:gd name="adj1" fmla="val 50000"/>
              <a:gd name="adj2" fmla="val 50416"/>
            </a:avLst>
          </a:prstGeom>
          <a:solidFill>
            <a:srgbClr val="92D050"/>
          </a:solidFill>
          <a:ln w="12700">
            <a:solidFill>
              <a:srgbClr val="42719B"/>
            </a:solidFill>
            <a:miter lim="800000"/>
            <a:headEnd type="none" w="sm" len="sm"/>
            <a:tailEnd type="none" w="sm" len="sm"/>
          </a:ln>
        </p:spPr>
        <p:txBody>
          <a:bodyPr lIns="121900" tIns="60933" rIns="121900" bIns="6093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240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1" name="Google Shape;165;p13">
            <a:extLst>
              <a:ext uri="{FF2B5EF4-FFF2-40B4-BE49-F238E27FC236}">
                <a16:creationId xmlns:a16="http://schemas.microsoft.com/office/drawing/2014/main" id="{8FA94AE3-82DE-415E-99EE-D9E29555D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663" y="4692650"/>
            <a:ext cx="1006475" cy="1149350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333" i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Warning &amp; Alert levels calibration &amp; validation</a:t>
            </a:r>
            <a:endParaRPr lang="en-US" altLang="en-US" sz="1333" i="1">
              <a:cs typeface="Calibri" panose="020F0502020204030204" pitchFamily="34" charset="0"/>
            </a:endParaRPr>
          </a:p>
        </p:txBody>
      </p:sp>
      <p:sp>
        <p:nvSpPr>
          <p:cNvPr id="32" name="TextBox 4">
            <a:extLst>
              <a:ext uri="{FF2B5EF4-FFF2-40B4-BE49-F238E27FC236}">
                <a16:creationId xmlns:a16="http://schemas.microsoft.com/office/drawing/2014/main" id="{4CDB73E1-4313-AF43-025D-BEC97555F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1463" y="4449763"/>
            <a:ext cx="644525" cy="501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333" i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REST API</a:t>
            </a:r>
            <a:endParaRPr lang="en-KE" altLang="en-KE" sz="1333"/>
          </a:p>
        </p:txBody>
      </p:sp>
      <p:sp>
        <p:nvSpPr>
          <p:cNvPr id="15385" name="Google Shape;170;p13">
            <a:extLst>
              <a:ext uri="{FF2B5EF4-FFF2-40B4-BE49-F238E27FC236}">
                <a16:creationId xmlns:a16="http://schemas.microsoft.com/office/drawing/2014/main" id="{0DDE8802-76D5-F730-AE5B-44249AD5A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913" y="3414713"/>
            <a:ext cx="3252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sz="1600" b="1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(6.) Operation CBFEWS platform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5386" name="Google Shape;152;p13">
            <a:extLst>
              <a:ext uri="{FF2B5EF4-FFF2-40B4-BE49-F238E27FC236}">
                <a16:creationId xmlns:a16="http://schemas.microsoft.com/office/drawing/2014/main" id="{C7C5CF46-D017-64B6-207C-F33BDE97C84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41231" y="3469482"/>
            <a:ext cx="434975" cy="185738"/>
          </a:xfrm>
          <a:prstGeom prst="rightArrow">
            <a:avLst>
              <a:gd name="adj1" fmla="val 50000"/>
              <a:gd name="adj2" fmla="val 50188"/>
            </a:avLst>
          </a:prstGeom>
          <a:solidFill>
            <a:srgbClr val="92D050"/>
          </a:solidFill>
          <a:ln w="12700">
            <a:solidFill>
              <a:srgbClr val="42719B"/>
            </a:solidFill>
            <a:miter lim="800000"/>
            <a:headEnd type="none" w="sm" len="sm"/>
            <a:tailEnd type="none" w="sm" len="sm"/>
          </a:ln>
        </p:spPr>
        <p:txBody>
          <a:bodyPr lIns="121900" tIns="60933" rIns="121900" bIns="60933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z="2400">
              <a:solidFill>
                <a:srgbClr val="FFFFFF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Google Shape;147;p13">
            <a:extLst>
              <a:ext uri="{FF2B5EF4-FFF2-40B4-BE49-F238E27FC236}">
                <a16:creationId xmlns:a16="http://schemas.microsoft.com/office/drawing/2014/main" id="{8660727D-B74E-F8FE-C7ED-9917F98CE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165101"/>
            <a:ext cx="9118600" cy="48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FFFF"/>
              </a:buClr>
              <a:buSzPts val="2500"/>
              <a:buFont typeface="Calibri" panose="020F0502020204030204" pitchFamily="34" charset="0"/>
              <a:buNone/>
            </a:pPr>
            <a:r>
              <a:rPr lang="en-US" altLang="en-US" sz="3067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Integrated CBFEWS System Supporting DRR in Malawi</a:t>
            </a:r>
          </a:p>
        </p:txBody>
      </p:sp>
      <p:pic>
        <p:nvPicPr>
          <p:cNvPr id="39938" name="image5.png">
            <a:extLst>
              <a:ext uri="{FF2B5EF4-FFF2-40B4-BE49-F238E27FC236}">
                <a16:creationId xmlns:a16="http://schemas.microsoft.com/office/drawing/2014/main" id="{19BD989E-0094-B9CF-24D5-2E64B51A9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718" y="996951"/>
            <a:ext cx="6481233" cy="535516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8">
            <a:extLst>
              <a:ext uri="{FF2B5EF4-FFF2-40B4-BE49-F238E27FC236}">
                <a16:creationId xmlns:a16="http://schemas.microsoft.com/office/drawing/2014/main" id="{9F5ED0C3-23EC-AE7A-7650-A84C9DBC6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1" y="1096433"/>
            <a:ext cx="4044949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 descr="GEOGloWS Announces Global Streamflow Service Running at ECMWF">
            <a:extLst>
              <a:ext uri="{FF2B5EF4-FFF2-40B4-BE49-F238E27FC236}">
                <a16:creationId xmlns:a16="http://schemas.microsoft.com/office/drawing/2014/main" id="{07698B3E-3653-9D8B-FD7A-1FED3E973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4" y="4044951"/>
            <a:ext cx="4044949" cy="226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2EBB1082-A056-64A5-4502-DD244B9D5A27}"/>
              </a:ext>
            </a:extLst>
          </p:cNvPr>
          <p:cNvCxnSpPr>
            <a:cxnSpLocks/>
          </p:cNvCxnSpPr>
          <p:nvPr/>
        </p:nvCxnSpPr>
        <p:spPr>
          <a:xfrm>
            <a:off x="4248151" y="2542118"/>
            <a:ext cx="1380067" cy="1134533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22FFE473-496F-0B5E-14EE-E9EE5F52FA74}"/>
              </a:ext>
            </a:extLst>
          </p:cNvPr>
          <p:cNvCxnSpPr>
            <a:cxnSpLocks/>
          </p:cNvCxnSpPr>
          <p:nvPr/>
        </p:nvCxnSpPr>
        <p:spPr>
          <a:xfrm flipV="1">
            <a:off x="4231218" y="3687234"/>
            <a:ext cx="1416049" cy="1198033"/>
          </a:xfrm>
          <a:prstGeom prst="bentConnector3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3" name="TextBox 20">
            <a:extLst>
              <a:ext uri="{FF2B5EF4-FFF2-40B4-BE49-F238E27FC236}">
                <a16:creationId xmlns:a16="http://schemas.microsoft.com/office/drawing/2014/main" id="{5E7A6203-8496-8260-A42C-C1C5DC836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1" y="4614334"/>
            <a:ext cx="884767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KE" altLang="en-KE" sz="1333"/>
              <a:t>REST</a:t>
            </a:r>
          </a:p>
          <a:p>
            <a:r>
              <a:rPr lang="en-KE" altLang="en-KE" sz="1333"/>
              <a:t>API</a:t>
            </a:r>
          </a:p>
        </p:txBody>
      </p:sp>
      <p:sp>
        <p:nvSpPr>
          <p:cNvPr id="39944" name="TextBox 21">
            <a:extLst>
              <a:ext uri="{FF2B5EF4-FFF2-40B4-BE49-F238E27FC236}">
                <a16:creationId xmlns:a16="http://schemas.microsoft.com/office/drawing/2014/main" id="{BB1FEE4C-839A-DE0C-4C7A-3483CA576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3267" y="2269068"/>
            <a:ext cx="1890184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KE" altLang="en-KE" sz="1333"/>
              <a:t>GSM </a:t>
            </a:r>
          </a:p>
          <a:p>
            <a:r>
              <a:rPr lang="en-KE" altLang="en-KE" sz="1333"/>
              <a:t>Telemtry</a:t>
            </a:r>
          </a:p>
        </p:txBody>
      </p:sp>
    </p:spTree>
    <p:extLst>
      <p:ext uri="{BB962C8B-B14F-4D97-AF65-F5344CB8AC3E}">
        <p14:creationId xmlns:p14="http://schemas.microsoft.com/office/powerpoint/2010/main" val="1048865233"/>
      </p:ext>
    </p:extLst>
  </p:cSld>
  <p:clrMapOvr>
    <a:masterClrMapping/>
  </p:clrMapOvr>
  <p:transition spd="slow">
    <p:push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Google Shape;140;p12">
            <a:extLst>
              <a:ext uri="{FF2B5EF4-FFF2-40B4-BE49-F238E27FC236}">
                <a16:creationId xmlns:a16="http://schemas.microsoft.com/office/drawing/2014/main" id="{4FECB47D-344D-5427-B0D7-A77042CD9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767" y="196851"/>
            <a:ext cx="8379884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TELEMETRIC COMPONENT OF THE CBFEWS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283C56B-5C32-98D5-EB3D-30C245BDC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3165" r="2003" b="5563"/>
          <a:stretch>
            <a:fillRect/>
          </a:stretch>
        </p:blipFill>
        <p:spPr bwMode="auto">
          <a:xfrm>
            <a:off x="5699736" y="1051601"/>
            <a:ext cx="6488113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9917021F-25B7-8935-9E44-64A935E61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4249"/>
            <a:ext cx="5637212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217613" indent="-4222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KE" sz="2300" dirty="0">
                <a:solidFill>
                  <a:srgbClr val="000000"/>
                </a:solidFill>
                <a:cs typeface="Calibri" panose="020F0502020204030204" pitchFamily="34" charset="0"/>
              </a:rPr>
              <a:t>Community Caretakers upstream (telemetric sensor location) and downstream (Flood plain where Alarm is installed).</a:t>
            </a:r>
          </a:p>
          <a:p>
            <a:pPr algn="just" eaLnBrk="1" hangingPunct="1"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KE" sz="2300" dirty="0">
                <a:solidFill>
                  <a:srgbClr val="000000"/>
                </a:solidFill>
                <a:cs typeface="Calibri" panose="020F0502020204030204" pitchFamily="34" charset="0"/>
              </a:rPr>
              <a:t>Data Upload Unit and telemetric rain gauge (located within the Upstream Caretaker house), </a:t>
            </a:r>
          </a:p>
          <a:p>
            <a:pPr algn="just" eaLnBrk="1" hangingPunct="1"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KE" sz="2300" dirty="0">
                <a:solidFill>
                  <a:srgbClr val="000000"/>
                </a:solidFill>
                <a:cs typeface="Calibri" panose="020F0502020204030204" pitchFamily="34" charset="0"/>
              </a:rPr>
              <a:t>Manual River gauge for flood warning verification,</a:t>
            </a:r>
          </a:p>
          <a:p>
            <a:pPr algn="just" eaLnBrk="1" hangingPunct="1"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KE" sz="2300" dirty="0">
                <a:solidFill>
                  <a:srgbClr val="000000"/>
                </a:solidFill>
                <a:cs typeface="Calibri" panose="020F0502020204030204" pitchFamily="34" charset="0"/>
              </a:rPr>
              <a:t>Alarm/Loud Siren for Community Warning</a:t>
            </a:r>
          </a:p>
          <a:p>
            <a:pPr algn="just" eaLnBrk="1" hangingPunct="1"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KE" sz="2300" dirty="0">
                <a:solidFill>
                  <a:srgbClr val="000000"/>
                </a:solidFill>
                <a:cs typeface="Calibri" panose="020F0502020204030204" pitchFamily="34" charset="0"/>
              </a:rPr>
              <a:t>Mass SMS for warning dissemination</a:t>
            </a:r>
          </a:p>
          <a:p>
            <a:pPr algn="just" eaLnBrk="1" hangingPunct="1">
              <a:buClr>
                <a:srgbClr val="000000"/>
              </a:buClr>
              <a:buFont typeface="Wingdings" pitchFamily="2" charset="2"/>
              <a:buChar char="v"/>
            </a:pPr>
            <a:r>
              <a:rPr lang="en-US" altLang="en-KE" sz="2300" dirty="0">
                <a:solidFill>
                  <a:srgbClr val="000000"/>
                </a:solidFill>
                <a:cs typeface="Calibri" panose="020F0502020204030204" pitchFamily="34" charset="0"/>
              </a:rPr>
              <a:t>Data visualization platform -</a:t>
            </a:r>
            <a:r>
              <a:rPr lang="en-US" altLang="en-KE" sz="2300" dirty="0" err="1">
                <a:solidFill>
                  <a:srgbClr val="000000"/>
                </a:solidFill>
                <a:cs typeface="Calibri" panose="020F0502020204030204" pitchFamily="34" charset="0"/>
              </a:rPr>
              <a:t>DoDMA</a:t>
            </a:r>
            <a:r>
              <a:rPr lang="en-US" altLang="en-KE" sz="2300" dirty="0">
                <a:solidFill>
                  <a:srgbClr val="000000"/>
                </a:solidFill>
                <a:cs typeface="Calibri" panose="020F0502020204030204" pitchFamily="34" charset="0"/>
              </a:rPr>
              <a:t>, DCCMS and DWR accessible by community and humanitarian organization.</a:t>
            </a:r>
          </a:p>
        </p:txBody>
      </p:sp>
    </p:spTree>
    <p:extLst>
      <p:ext uri="{BB962C8B-B14F-4D97-AF65-F5344CB8AC3E}">
        <p14:creationId xmlns:p14="http://schemas.microsoft.com/office/powerpoint/2010/main" val="1822491332"/>
      </p:ext>
    </p:extLst>
  </p:cSld>
  <p:clrMapOvr>
    <a:masterClrMapping/>
  </p:clrMapOvr>
  <p:transition spd="slow"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Google Shape;140;p12">
            <a:extLst>
              <a:ext uri="{FF2B5EF4-FFF2-40B4-BE49-F238E27FC236}">
                <a16:creationId xmlns:a16="http://schemas.microsoft.com/office/drawing/2014/main" id="{E8584E4E-3435-0A8D-C7BF-C3217588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1" y="247651"/>
            <a:ext cx="8379884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Community-Based Flood Early Warning System 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pic>
        <p:nvPicPr>
          <p:cNvPr id="46082" name="Picture 1">
            <a:extLst>
              <a:ext uri="{FF2B5EF4-FFF2-40B4-BE49-F238E27FC236}">
                <a16:creationId xmlns:a16="http://schemas.microsoft.com/office/drawing/2014/main" id="{1955BB21-BD08-E70F-9F06-59801A47E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2882" r="8189" b="8823"/>
          <a:stretch>
            <a:fillRect/>
          </a:stretch>
        </p:blipFill>
        <p:spPr bwMode="auto">
          <a:xfrm>
            <a:off x="783167" y="1007533"/>
            <a:ext cx="8379884" cy="540385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C2B817F-7856-FC1C-2678-2EE1EB17385A}"/>
              </a:ext>
            </a:extLst>
          </p:cNvPr>
          <p:cNvSpPr/>
          <p:nvPr/>
        </p:nvSpPr>
        <p:spPr>
          <a:xfrm>
            <a:off x="920751" y="4112684"/>
            <a:ext cx="965200" cy="6942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3697074675"/>
      </p:ext>
    </p:extLst>
  </p:cSld>
  <p:clrMapOvr>
    <a:masterClrMapping/>
  </p:clrMapOvr>
  <p:transition spd="slow">
    <p:push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Google Shape;140;p12">
            <a:extLst>
              <a:ext uri="{FF2B5EF4-FFF2-40B4-BE49-F238E27FC236}">
                <a16:creationId xmlns:a16="http://schemas.microsoft.com/office/drawing/2014/main" id="{439EB95C-8C6A-097B-8981-39A4EAE96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1" y="247651"/>
            <a:ext cx="8379884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Community-Based Flood Early Warning System 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grpSp>
        <p:nvGrpSpPr>
          <p:cNvPr id="48130" name="Group 13">
            <a:extLst>
              <a:ext uri="{FF2B5EF4-FFF2-40B4-BE49-F238E27FC236}">
                <a16:creationId xmlns:a16="http://schemas.microsoft.com/office/drawing/2014/main" id="{30653060-D421-C50D-9281-AA55F6D5D56B}"/>
              </a:ext>
            </a:extLst>
          </p:cNvPr>
          <p:cNvGrpSpPr>
            <a:grpSpLocks/>
          </p:cNvGrpSpPr>
          <p:nvPr/>
        </p:nvGrpSpPr>
        <p:grpSpPr bwMode="auto">
          <a:xfrm>
            <a:off x="1" y="984251"/>
            <a:ext cx="12240684" cy="5264149"/>
            <a:chOff x="0" y="738591"/>
            <a:chExt cx="9180034" cy="3947051"/>
          </a:xfrm>
        </p:grpSpPr>
        <p:pic>
          <p:nvPicPr>
            <p:cNvPr id="48132" name="Picture 1">
              <a:extLst>
                <a:ext uri="{FF2B5EF4-FFF2-40B4-BE49-F238E27FC236}">
                  <a16:creationId xmlns:a16="http://schemas.microsoft.com/office/drawing/2014/main" id="{CC74F995-4A2F-80F2-1F02-2A8DAA25C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2" t="9924" r="8865" b="8823"/>
            <a:stretch>
              <a:fillRect/>
            </a:stretch>
          </p:blipFill>
          <p:spPr bwMode="auto">
            <a:xfrm>
              <a:off x="0" y="738591"/>
              <a:ext cx="6598153" cy="3947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3" name="TextBox 3">
              <a:extLst>
                <a:ext uri="{FF2B5EF4-FFF2-40B4-BE49-F238E27FC236}">
                  <a16:creationId xmlns:a16="http://schemas.microsoft.com/office/drawing/2014/main" id="{F0741C8B-337B-9AEA-FF42-DED8B2787D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5124" y="1535928"/>
              <a:ext cx="1744910" cy="253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KE" sz="1600" b="1">
                  <a:solidFill>
                    <a:srgbClr val="FF0000"/>
                  </a:solidFill>
                </a:rPr>
                <a:t>Flood Warning Level</a:t>
              </a:r>
              <a:endParaRPr lang="en-KE" altLang="en-KE" sz="1600" b="1">
                <a:solidFill>
                  <a:srgbClr val="FF0000"/>
                </a:solidFill>
              </a:endParaRPr>
            </a:p>
          </p:txBody>
        </p:sp>
        <p:sp>
          <p:nvSpPr>
            <p:cNvPr id="48134" name="TextBox 4">
              <a:extLst>
                <a:ext uri="{FF2B5EF4-FFF2-40B4-BE49-F238E27FC236}">
                  <a16:creationId xmlns:a16="http://schemas.microsoft.com/office/drawing/2014/main" id="{6D793B33-1C81-F9E3-216E-3E237BD53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8054" y="2028556"/>
              <a:ext cx="1486723" cy="253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KE" sz="1600" b="1">
                  <a:solidFill>
                    <a:srgbClr val="FFC000"/>
                  </a:solidFill>
                </a:rPr>
                <a:t>Flood Alert Level</a:t>
              </a:r>
              <a:endParaRPr lang="en-KE" altLang="en-KE" sz="1600" b="1">
                <a:solidFill>
                  <a:srgbClr val="FFC000"/>
                </a:solidFill>
              </a:endParaRPr>
            </a:p>
          </p:txBody>
        </p:sp>
        <p:sp>
          <p:nvSpPr>
            <p:cNvPr id="48135" name="TextBox 5">
              <a:extLst>
                <a:ext uri="{FF2B5EF4-FFF2-40B4-BE49-F238E27FC236}">
                  <a16:creationId xmlns:a16="http://schemas.microsoft.com/office/drawing/2014/main" id="{0CFB38F4-FBCA-86D5-FDD1-46F7F9244B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4350" y="3042224"/>
              <a:ext cx="1631448" cy="253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r>
                <a:rPr lang="en-US" altLang="en-KE" sz="1600" b="1">
                  <a:solidFill>
                    <a:srgbClr val="162EEA"/>
                  </a:solidFill>
                </a:rPr>
                <a:t>Current Water Level</a:t>
              </a:r>
              <a:endParaRPr lang="en-KE" altLang="en-KE" sz="1600" b="1">
                <a:solidFill>
                  <a:srgbClr val="162EEA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25D104-97C9-2096-D618-892131657698}"/>
                </a:ext>
              </a:extLst>
            </p:cNvPr>
            <p:cNvCxnSpPr>
              <a:cxnSpLocks/>
              <a:stCxn id="48133" idx="1"/>
            </p:cNvCxnSpPr>
            <p:nvPr/>
          </p:nvCxnSpPr>
          <p:spPr>
            <a:xfrm flipH="1">
              <a:off x="6479837" y="1662852"/>
              <a:ext cx="955287" cy="2639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AFCF3C0-2F3C-16FC-53AA-37D7FC9FE539}"/>
                </a:ext>
              </a:extLst>
            </p:cNvPr>
            <p:cNvCxnSpPr/>
            <p:nvPr/>
          </p:nvCxnSpPr>
          <p:spPr>
            <a:xfrm flipH="1">
              <a:off x="6502061" y="2151086"/>
              <a:ext cx="1027059" cy="6348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DBABAA-F1AB-9103-9B72-57F9F0960A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19523" y="3182684"/>
              <a:ext cx="1034996" cy="0"/>
            </a:xfrm>
            <a:prstGeom prst="straightConnector1">
              <a:avLst/>
            </a:prstGeom>
            <a:ln w="38100">
              <a:solidFill>
                <a:srgbClr val="162EE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A3A4661-ADFA-081A-789F-79592AAA7201}"/>
              </a:ext>
            </a:extLst>
          </p:cNvPr>
          <p:cNvSpPr/>
          <p:nvPr/>
        </p:nvSpPr>
        <p:spPr>
          <a:xfrm>
            <a:off x="1727200" y="1631951"/>
            <a:ext cx="694267" cy="2370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575759742"/>
      </p:ext>
    </p:extLst>
  </p:cSld>
  <p:clrMapOvr>
    <a:masterClrMapping/>
  </p:clrMapOvr>
  <p:transition spd="slow"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Google Shape;140;p12">
            <a:extLst>
              <a:ext uri="{FF2B5EF4-FFF2-40B4-BE49-F238E27FC236}">
                <a16:creationId xmlns:a16="http://schemas.microsoft.com/office/drawing/2014/main" id="{87EBDEDA-25B3-78CF-403B-B29651D4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884" y="224367"/>
            <a:ext cx="8379883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Community-Based Flood Early Warning System 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sp>
        <p:nvSpPr>
          <p:cNvPr id="56322" name="TextBox 6">
            <a:extLst>
              <a:ext uri="{FF2B5EF4-FFF2-40B4-BE49-F238E27FC236}">
                <a16:creationId xmlns:a16="http://schemas.microsoft.com/office/drawing/2014/main" id="{DB628F79-BF21-39E3-D5CC-F4DD9028F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3451" y="1479551"/>
            <a:ext cx="2368549" cy="262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en-KE" sz="1867"/>
              <a:t>Alarm and siren is activated when the telemetric water level reaches the Warning Level.</a:t>
            </a:r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67D7D918-E69A-43A2-ECB3-91A73322B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83734"/>
            <a:ext cx="9518651" cy="48281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FD17EA8-8BF6-EE62-FD7D-FA86B0AD7F9F}"/>
              </a:ext>
            </a:extLst>
          </p:cNvPr>
          <p:cNvSpPr/>
          <p:nvPr/>
        </p:nvSpPr>
        <p:spPr>
          <a:xfrm>
            <a:off x="76200" y="2256367"/>
            <a:ext cx="1413933" cy="42756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KE"/>
          </a:p>
        </p:txBody>
      </p:sp>
    </p:spTree>
    <p:extLst>
      <p:ext uri="{BB962C8B-B14F-4D97-AF65-F5344CB8AC3E}">
        <p14:creationId xmlns:p14="http://schemas.microsoft.com/office/powerpoint/2010/main" val="148211392"/>
      </p:ext>
    </p:extLst>
  </p:cSld>
  <p:clrMapOvr>
    <a:masterClrMapping/>
  </p:clrMapOvr>
  <p:transition spd="slow"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Google Shape;140;p12">
            <a:extLst>
              <a:ext uri="{FF2B5EF4-FFF2-40B4-BE49-F238E27FC236}">
                <a16:creationId xmlns:a16="http://schemas.microsoft.com/office/drawing/2014/main" id="{603023EF-5E36-594F-5899-BAC4D91B0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884" y="224367"/>
            <a:ext cx="8379883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Community-Based Flood Early Warning System 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sp>
        <p:nvSpPr>
          <p:cNvPr id="58370" name="TextBox 6">
            <a:extLst>
              <a:ext uri="{FF2B5EF4-FFF2-40B4-BE49-F238E27FC236}">
                <a16:creationId xmlns:a16="http://schemas.microsoft.com/office/drawing/2014/main" id="{DD318588-6CAF-9DCA-A59B-DA8C5B040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2533" y="1409700"/>
            <a:ext cx="1720851" cy="90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en-KE" sz="1867"/>
              <a:t>Flood recession.</a:t>
            </a:r>
          </a:p>
        </p:txBody>
      </p:sp>
      <p:pic>
        <p:nvPicPr>
          <p:cNvPr id="58371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58B257D-4958-7522-1D3C-413B6EA3F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t="9862" r="710" b="6100"/>
          <a:stretch>
            <a:fillRect/>
          </a:stretch>
        </p:blipFill>
        <p:spPr bwMode="auto">
          <a:xfrm>
            <a:off x="61384" y="1035052"/>
            <a:ext cx="10471149" cy="500803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055215"/>
      </p:ext>
    </p:extLst>
  </p:cSld>
  <p:clrMapOvr>
    <a:masterClrMapping/>
  </p:clrMapOvr>
  <p:transition spd="slow">
    <p:push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Google Shape;140;p12">
            <a:extLst>
              <a:ext uri="{FF2B5EF4-FFF2-40B4-BE49-F238E27FC236}">
                <a16:creationId xmlns:a16="http://schemas.microsoft.com/office/drawing/2014/main" id="{1CFF6F03-5F12-381F-6D60-FBED6F0D3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884" y="224367"/>
            <a:ext cx="8379883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533" b="1">
                <a:solidFill>
                  <a:srgbClr val="FFFFFF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Community-Based Flood Early Warning System </a:t>
            </a:r>
            <a:endParaRPr lang="en-US" altLang="en-US" sz="3333" b="1">
              <a:solidFill>
                <a:srgbClr val="FFFFFF"/>
              </a:solidFill>
            </a:endParaRPr>
          </a:p>
        </p:txBody>
      </p:sp>
      <p:sp>
        <p:nvSpPr>
          <p:cNvPr id="60418" name="TextBox 6">
            <a:extLst>
              <a:ext uri="{FF2B5EF4-FFF2-40B4-BE49-F238E27FC236}">
                <a16:creationId xmlns:a16="http://schemas.microsoft.com/office/drawing/2014/main" id="{7CAEACFC-F34A-6567-4ADF-F9A7CB16D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" y="4367784"/>
            <a:ext cx="3616032" cy="133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en-KE" sz="1867" dirty="0" err="1"/>
              <a:t>GEOGloWS</a:t>
            </a:r>
            <a:r>
              <a:rPr lang="en-US" altLang="en-KE" sz="1867" dirty="0"/>
              <a:t> also compliments during the telemetric down time.</a:t>
            </a:r>
          </a:p>
        </p:txBody>
      </p:sp>
      <p:pic>
        <p:nvPicPr>
          <p:cNvPr id="60419" name="Picture 2">
            <a:extLst>
              <a:ext uri="{FF2B5EF4-FFF2-40B4-BE49-F238E27FC236}">
                <a16:creationId xmlns:a16="http://schemas.microsoft.com/office/drawing/2014/main" id="{1E4A71FF-69C4-1451-8DCC-CE2DA1511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7534"/>
            <a:ext cx="5736463" cy="2883530"/>
          </a:xfrm>
          <a:prstGeom prst="rect">
            <a:avLst/>
          </a:prstGeom>
          <a:solidFill>
            <a:schemeClr val="bg1"/>
          </a:solidFill>
          <a:ln w="22225">
            <a:solidFill>
              <a:srgbClr val="03075D"/>
            </a:solidFill>
            <a:miter lim="800000"/>
            <a:headEnd/>
            <a:tailEnd/>
          </a:ln>
        </p:spPr>
      </p:pic>
      <p:pic>
        <p:nvPicPr>
          <p:cNvPr id="60420" name="image4.png">
            <a:extLst>
              <a:ext uri="{FF2B5EF4-FFF2-40B4-BE49-F238E27FC236}">
                <a16:creationId xmlns:a16="http://schemas.microsoft.com/office/drawing/2014/main" id="{6599303D-5D49-E954-D35C-9345DDFB0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884" y="1894417"/>
            <a:ext cx="7812616" cy="446828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70001"/>
      </p:ext>
    </p:extLst>
  </p:cSld>
  <p:clrMapOvr>
    <a:masterClrMapping/>
  </p:clrMapOvr>
  <p:transition spd="slow">
    <p:push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701E-4D2D-404E-C6B3-771A8979CE1E}"/>
              </a:ext>
            </a:extLst>
          </p:cNvPr>
          <p:cNvSpPr txBox="1">
            <a:spLocks/>
          </p:cNvSpPr>
          <p:nvPr/>
        </p:nvSpPr>
        <p:spPr>
          <a:xfrm>
            <a:off x="4090865" y="200068"/>
            <a:ext cx="6337186" cy="477078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77"/>
              </a:rPr>
              <a:t>GEO – AWS Initiative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407BF-E62D-0E2A-2D89-6B1E07884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848" y="991892"/>
            <a:ext cx="9066918" cy="5291531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775B34-436F-C555-31E6-0554EF75C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2675"/>
            <a:ext cx="4880782" cy="2416325"/>
          </a:xfrm>
          <a:prstGeom prst="rect">
            <a:avLst/>
          </a:prstGeom>
        </p:spPr>
      </p:pic>
      <p:pic>
        <p:nvPicPr>
          <p:cNvPr id="5" name="Picture 4" descr="A picture containing text, tableware, dishware&#10;&#10;Description automatically generated">
            <a:extLst>
              <a:ext uri="{FF2B5EF4-FFF2-40B4-BE49-F238E27FC236}">
                <a16:creationId xmlns:a16="http://schemas.microsoft.com/office/drawing/2014/main" id="{9911EC73-CC0F-56B4-6192-5898761DA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35" y="4890036"/>
            <a:ext cx="916253" cy="549752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371A91-128D-1A79-5468-0AF8F02E84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65" r="16412"/>
          <a:stretch/>
        </p:blipFill>
        <p:spPr>
          <a:xfrm>
            <a:off x="119235" y="4121063"/>
            <a:ext cx="570148" cy="47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98676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appenberger_figure_1_08_08">
            <a:extLst>
              <a:ext uri="{FF2B5EF4-FFF2-40B4-BE49-F238E27FC236}">
                <a16:creationId xmlns:a16="http://schemas.microsoft.com/office/drawing/2014/main" id="{24C5A509-7706-1F9F-588E-ADE553A94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9" y="3570798"/>
            <a:ext cx="1807544" cy="275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7B6708-FED9-B047-543E-5C9496CCA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0974" y="4964605"/>
            <a:ext cx="22463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u="sng" dirty="0">
                <a:latin typeface="Calibri" panose="020F0502020204030204" pitchFamily="34" charset="0"/>
              </a:rPr>
              <a:t>Hydrological Model:</a:t>
            </a:r>
            <a:endParaRPr lang="en-US" sz="1400" dirty="0">
              <a:latin typeface="Calibri" pitchFamily="34" charset="0"/>
            </a:endParaRPr>
          </a:p>
          <a:p>
            <a:pPr>
              <a:defRPr/>
            </a:pPr>
            <a:endParaRPr lang="en-US" sz="1400" dirty="0">
              <a:latin typeface="Calibri" pitchFamily="34" charset="0"/>
            </a:endParaRPr>
          </a:p>
          <a:p>
            <a:pPr>
              <a:defRPr/>
            </a:pPr>
            <a:r>
              <a:rPr lang="en-US" sz="1400" dirty="0">
                <a:latin typeface="Calibri" pitchFamily="34" charset="0"/>
              </a:rPr>
              <a:t>LISFLOOD</a:t>
            </a:r>
          </a:p>
          <a:p>
            <a:pPr>
              <a:defRPr/>
            </a:pPr>
            <a:endParaRPr lang="en-US" sz="1400" dirty="0">
              <a:latin typeface="Calibri" pitchFamily="34" charset="0"/>
            </a:endParaRPr>
          </a:p>
          <a:p>
            <a:pPr>
              <a:defRPr/>
            </a:pPr>
            <a:r>
              <a:rPr lang="en-US" sz="1400" dirty="0">
                <a:latin typeface="Calibri" pitchFamily="34" charset="0"/>
              </a:rPr>
              <a:t>LISFLOOD (JRC)</a:t>
            </a:r>
          </a:p>
          <a:p>
            <a:pPr>
              <a:defRPr/>
            </a:pPr>
            <a:r>
              <a:rPr lang="en-US" sz="1400" dirty="0">
                <a:latin typeface="Calibri" pitchFamily="34" charset="0"/>
              </a:rPr>
              <a:t>Groundwater + Routing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365E26-0C64-94C2-FF6B-80B8F258EE80}"/>
              </a:ext>
            </a:extLst>
          </p:cNvPr>
          <p:cNvSpPr txBox="1">
            <a:spLocks/>
          </p:cNvSpPr>
          <p:nvPr/>
        </p:nvSpPr>
        <p:spPr>
          <a:xfrm>
            <a:off x="3073839" y="221930"/>
            <a:ext cx="9118161" cy="476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sz="2500" b="1" kern="0" dirty="0" err="1">
                <a:solidFill>
                  <a:schemeClr val="bg1"/>
                </a:solidFill>
              </a:rPr>
              <a:t>GloFAS</a:t>
            </a:r>
            <a:r>
              <a:rPr lang="en-US" sz="2500" b="1" kern="0" dirty="0">
                <a:solidFill>
                  <a:schemeClr val="bg1"/>
                </a:solidFill>
              </a:rPr>
              <a:t> and </a:t>
            </a:r>
            <a:r>
              <a:rPr lang="en-US" sz="2500" b="1" kern="0" dirty="0" err="1">
                <a:solidFill>
                  <a:schemeClr val="bg1"/>
                </a:solidFill>
              </a:rPr>
              <a:t>GEOGloWS</a:t>
            </a:r>
            <a:r>
              <a:rPr lang="en-US" sz="2500" b="1" kern="0" dirty="0">
                <a:solidFill>
                  <a:schemeClr val="bg1"/>
                </a:solidFill>
              </a:rPr>
              <a:t> </a:t>
            </a:r>
            <a:r>
              <a:rPr lang="mr-IN" sz="2500" b="1" kern="0" dirty="0">
                <a:solidFill>
                  <a:schemeClr val="bg1"/>
                </a:solidFill>
              </a:rPr>
              <a:t>–</a:t>
            </a:r>
            <a:r>
              <a:rPr lang="en-US" sz="2500" b="1" kern="0" dirty="0">
                <a:solidFill>
                  <a:schemeClr val="bg1"/>
                </a:solidFill>
              </a:rPr>
              <a:t> Model Concept &amp; Framework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FF6C8A-6728-6607-AD99-72CB87C4A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8392" y="4841944"/>
            <a:ext cx="328360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u="sng" dirty="0">
                <a:latin typeface="Calibri" panose="020F0502020204030204" pitchFamily="34" charset="0"/>
              </a:rPr>
              <a:t>Hydrological Model:</a:t>
            </a:r>
            <a:endParaRPr lang="en-US" sz="1400" dirty="0">
              <a:latin typeface="Calibri" pitchFamily="34" charset="0"/>
            </a:endParaRPr>
          </a:p>
          <a:p>
            <a:pPr>
              <a:defRPr/>
            </a:pPr>
            <a:endParaRPr lang="en-US" sz="1400" dirty="0">
              <a:latin typeface="Calibri" pitchFamily="34" charset="0"/>
            </a:endParaRPr>
          </a:p>
          <a:p>
            <a:pPr>
              <a:defRPr/>
            </a:pPr>
            <a:r>
              <a:rPr lang="en-US" sz="1400" dirty="0">
                <a:latin typeface="Calibri" pitchFamily="34" charset="0"/>
              </a:rPr>
              <a:t>HTESSEL (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H</a:t>
            </a:r>
            <a:r>
              <a:rPr lang="en-US" sz="1400" dirty="0">
                <a:latin typeface="Calibri" pitchFamily="34" charset="0"/>
              </a:rPr>
              <a:t>ydrology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 sz="1400" dirty="0">
                <a:latin typeface="Calibri" pitchFamily="34" charset="0"/>
              </a:rPr>
              <a:t>iled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en-US" sz="1400" dirty="0">
                <a:latin typeface="Calibri" pitchFamily="34" charset="0"/>
              </a:rPr>
              <a:t>CMWF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1400" dirty="0">
                <a:latin typeface="Calibri" pitchFamily="34" charset="0"/>
              </a:rPr>
              <a:t>cheme for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S</a:t>
            </a:r>
            <a:r>
              <a:rPr lang="en-US" sz="1400" dirty="0">
                <a:latin typeface="Calibri" pitchFamily="34" charset="0"/>
              </a:rPr>
              <a:t>urface 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en-US" sz="1400" dirty="0">
                <a:latin typeface="Calibri" pitchFamily="34" charset="0"/>
              </a:rPr>
              <a:t>xchange over </a:t>
            </a:r>
            <a:r>
              <a:rPr lang="en-US" sz="1400" dirty="0">
                <a:solidFill>
                  <a:srgbClr val="FF0000"/>
                </a:solidFill>
                <a:latin typeface="Calibri" pitchFamily="34" charset="0"/>
              </a:rPr>
              <a:t>L</a:t>
            </a:r>
            <a:r>
              <a:rPr lang="en-US" sz="1400" dirty="0">
                <a:latin typeface="Calibri" pitchFamily="34" charset="0"/>
              </a:rPr>
              <a:t>and)</a:t>
            </a:r>
          </a:p>
          <a:p>
            <a:pPr>
              <a:defRPr/>
            </a:pPr>
            <a:endParaRPr lang="en-US" sz="1400" dirty="0">
              <a:latin typeface="Calibri" pitchFamily="34" charset="0"/>
            </a:endParaRPr>
          </a:p>
          <a:p>
            <a:pPr>
              <a:defRPr/>
            </a:pPr>
            <a:r>
              <a:rPr lang="en-US" sz="1400" dirty="0">
                <a:latin typeface="Calibri" pitchFamily="34" charset="0"/>
              </a:rPr>
              <a:t>LISFLOOD (JRC)</a:t>
            </a:r>
          </a:p>
          <a:p>
            <a:pPr>
              <a:defRPr/>
            </a:pPr>
            <a:r>
              <a:rPr lang="en-US" sz="1400" dirty="0">
                <a:latin typeface="Calibri" pitchFamily="34" charset="0"/>
              </a:rPr>
              <a:t>Groundwater + Routing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911AD656-54B5-6F70-06F3-D5B591C0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" y="1330416"/>
            <a:ext cx="4637582" cy="218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>
            <a:extLst>
              <a:ext uri="{FF2B5EF4-FFF2-40B4-BE49-F238E27FC236}">
                <a16:creationId xmlns:a16="http://schemas.microsoft.com/office/drawing/2014/main" id="{E9E9C725-F213-DA7C-4E4C-F7C138BA9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370" y="1341119"/>
            <a:ext cx="5269744" cy="231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00A5977B-F862-FF18-FF29-39785C9EB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722" y="3370514"/>
            <a:ext cx="2541235" cy="1234148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5EEFA094-4BAB-E878-1C42-440D10DCD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93" y="3428999"/>
            <a:ext cx="2588818" cy="1234148"/>
          </a:xfrm>
          <a:prstGeom prst="rect">
            <a:avLst/>
          </a:prstGeom>
          <a:noFill/>
          <a:ln w="158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6BC0B2-7C83-BC43-2134-A6C0246D606C}"/>
              </a:ext>
            </a:extLst>
          </p:cNvPr>
          <p:cNvGrpSpPr/>
          <p:nvPr/>
        </p:nvGrpSpPr>
        <p:grpSpPr>
          <a:xfrm>
            <a:off x="6663279" y="3750381"/>
            <a:ext cx="1983987" cy="2607819"/>
            <a:chOff x="4927600" y="2719861"/>
            <a:chExt cx="1513518" cy="23525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3BCE47A-72F1-1656-9F1E-7075CEF4039A}"/>
                </a:ext>
              </a:extLst>
            </p:cNvPr>
            <p:cNvGrpSpPr/>
            <p:nvPr/>
          </p:nvGrpSpPr>
          <p:grpSpPr>
            <a:xfrm>
              <a:off x="4927600" y="2719861"/>
              <a:ext cx="1513518" cy="2352542"/>
              <a:chOff x="4927600" y="2719861"/>
              <a:chExt cx="1513518" cy="2352542"/>
            </a:xfrm>
          </p:grpSpPr>
          <p:pic>
            <p:nvPicPr>
              <p:cNvPr id="6" name="Picture 3" descr="Pappenberger_figure_1_08_08">
                <a:extLst>
                  <a:ext uri="{FF2B5EF4-FFF2-40B4-BE49-F238E27FC236}">
                    <a16:creationId xmlns:a16="http://schemas.microsoft.com/office/drawing/2014/main" id="{B31AD378-469E-EDE4-B4DC-0815C1B088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7600" y="2719861"/>
                <a:ext cx="1484313" cy="226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Content Placeholder 4">
                <a:extLst>
                  <a:ext uri="{FF2B5EF4-FFF2-40B4-BE49-F238E27FC236}">
                    <a16:creationId xmlns:a16="http://schemas.microsoft.com/office/drawing/2014/main" id="{B8D4079B-E603-289E-D370-101A274DED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7056" y="4515191"/>
                <a:ext cx="754062" cy="557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22">
              <a:extLst>
                <a:ext uri="{FF2B5EF4-FFF2-40B4-BE49-F238E27FC236}">
                  <a16:creationId xmlns:a16="http://schemas.microsoft.com/office/drawing/2014/main" id="{CE40247C-10C7-FC98-A375-BE604D430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2963" y="4035898"/>
              <a:ext cx="458787" cy="39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3C5B88-C375-AAB9-2F08-2373F24DFD61}"/>
              </a:ext>
            </a:extLst>
          </p:cNvPr>
          <p:cNvCxnSpPr/>
          <p:nvPr/>
        </p:nvCxnSpPr>
        <p:spPr>
          <a:xfrm>
            <a:off x="5226747" y="3676179"/>
            <a:ext cx="1115438" cy="0"/>
          </a:xfrm>
          <a:prstGeom prst="straightConnector1">
            <a:avLst/>
          </a:prstGeom>
          <a:ln w="139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067E67F-F5CC-E36C-0F90-ADAD54968334}"/>
              </a:ext>
            </a:extLst>
          </p:cNvPr>
          <p:cNvSpPr txBox="1"/>
          <p:nvPr/>
        </p:nvSpPr>
        <p:spPr>
          <a:xfrm>
            <a:off x="829056" y="928674"/>
            <a:ext cx="2414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 err="1"/>
              <a:t>GloFAS</a:t>
            </a:r>
            <a:r>
              <a:rPr lang="en-US" sz="2400" b="1" kern="0" dirty="0"/>
              <a:t> Viewer</a:t>
            </a:r>
            <a:endParaRPr lang="en-KE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87E544-C29F-1828-8F51-22F5601E1C89}"/>
              </a:ext>
            </a:extLst>
          </p:cNvPr>
          <p:cNvSpPr txBox="1"/>
          <p:nvPr/>
        </p:nvSpPr>
        <p:spPr>
          <a:xfrm>
            <a:off x="8647266" y="989634"/>
            <a:ext cx="3351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 err="1"/>
              <a:t>GEOGloWS</a:t>
            </a:r>
            <a:r>
              <a:rPr lang="en-US" sz="1800" b="1" kern="0" dirty="0"/>
              <a:t> Streamflow Viewer</a:t>
            </a:r>
            <a:endParaRPr lang="en-KE" b="1" dirty="0"/>
          </a:p>
        </p:txBody>
      </p:sp>
    </p:spTree>
    <p:extLst>
      <p:ext uri="{BB962C8B-B14F-4D97-AF65-F5344CB8AC3E}">
        <p14:creationId xmlns:p14="http://schemas.microsoft.com/office/powerpoint/2010/main" val="2239766050"/>
      </p:ext>
    </p:extLst>
  </p:cSld>
  <p:clrMapOvr>
    <a:masterClrMapping/>
  </p:clrMapOvr>
  <p:transition spd="slow">
    <p:push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FD0280B-600F-2F6F-7141-1E0E912F9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56" t="28073" r="2148" b="18861"/>
          <a:stretch/>
        </p:blipFill>
        <p:spPr>
          <a:xfrm>
            <a:off x="-52763" y="931396"/>
            <a:ext cx="12297525" cy="5459677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819696CB-5B54-0EF1-1AB0-CF2E2B7C557A}"/>
              </a:ext>
            </a:extLst>
          </p:cNvPr>
          <p:cNvSpPr txBox="1">
            <a:spLocks/>
          </p:cNvSpPr>
          <p:nvPr/>
        </p:nvSpPr>
        <p:spPr>
          <a:xfrm>
            <a:off x="3278220" y="200068"/>
            <a:ext cx="8913779" cy="477078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chemeClr val="bg1"/>
                </a:solidFill>
                <a:latin typeface="Gill Sans MT" panose="020B0502020104020203" pitchFamily="34" charset="77"/>
              </a:rPr>
              <a:t>GEOGloWS</a:t>
            </a: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77"/>
              </a:rPr>
              <a:t> –Initiative in Africa</a:t>
            </a:r>
          </a:p>
        </p:txBody>
      </p:sp>
      <p:pic>
        <p:nvPicPr>
          <p:cNvPr id="1026" name="Picture 2" descr="Detailed Clear Large Road Map of Lesotho - Ezilon Maps">
            <a:extLst>
              <a:ext uri="{FF2B5EF4-FFF2-40B4-BE49-F238E27FC236}">
                <a16:creationId xmlns:a16="http://schemas.microsoft.com/office/drawing/2014/main" id="{DEAA45F4-01A7-F648-0DF0-C577138D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579" y="4416357"/>
            <a:ext cx="1690587" cy="188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4293E1-5FF4-4952-0B2B-AE06B7BDEC3C}"/>
              </a:ext>
            </a:extLst>
          </p:cNvPr>
          <p:cNvCxnSpPr/>
          <p:nvPr/>
        </p:nvCxnSpPr>
        <p:spPr>
          <a:xfrm flipH="1">
            <a:off x="3929974" y="3249038"/>
            <a:ext cx="564205" cy="82685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4069AA-2D70-A87A-C3A6-763915AD4737}"/>
              </a:ext>
            </a:extLst>
          </p:cNvPr>
          <p:cNvSpPr txBox="1"/>
          <p:nvPr/>
        </p:nvSpPr>
        <p:spPr>
          <a:xfrm>
            <a:off x="2642579" y="3984513"/>
            <a:ext cx="1787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E" sz="2800" b="1" dirty="0">
                <a:solidFill>
                  <a:schemeClr val="bg1"/>
                </a:solidFill>
              </a:rPr>
              <a:t>LESOTHO</a:t>
            </a:r>
          </a:p>
        </p:txBody>
      </p:sp>
    </p:spTree>
    <p:extLst>
      <p:ext uri="{BB962C8B-B14F-4D97-AF65-F5344CB8AC3E}">
        <p14:creationId xmlns:p14="http://schemas.microsoft.com/office/powerpoint/2010/main" val="1008197077"/>
      </p:ext>
    </p:extLst>
  </p:cSld>
  <p:clrMapOvr>
    <a:masterClrMapping/>
  </p:clrMapOvr>
  <p:transition spd="slow">
    <p:push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Google Shape;20;p22" descr="Water Resources And Hydro-Climatic Disaster">
            <a:extLst>
              <a:ext uri="{FF2B5EF4-FFF2-40B4-BE49-F238E27FC236}">
                <a16:creationId xmlns:a16="http://schemas.microsoft.com/office/drawing/2014/main" id="{785296C2-DAFD-A1B3-6AEB-87A0E1900D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079500"/>
            <a:ext cx="12192000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62017E9-97CD-1151-7F46-111778B92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4050"/>
            <a:ext cx="12212638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397F646D-6B74-E061-28BD-F365BE2BE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845" y="162462"/>
            <a:ext cx="33993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THANK YOU </a:t>
            </a:r>
            <a:endParaRPr lang="en-KE" altLang="en-KE" sz="4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365E26-0C64-94C2-FF6B-80B8F258EE80}"/>
              </a:ext>
            </a:extLst>
          </p:cNvPr>
          <p:cNvSpPr txBox="1">
            <a:spLocks/>
          </p:cNvSpPr>
          <p:nvPr/>
        </p:nvSpPr>
        <p:spPr>
          <a:xfrm>
            <a:off x="3073839" y="221930"/>
            <a:ext cx="9118161" cy="476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 sz="2500" b="1" kern="0" dirty="0" err="1">
                <a:solidFill>
                  <a:schemeClr val="bg1"/>
                </a:solidFill>
              </a:rPr>
              <a:t>GEOGloWS</a:t>
            </a:r>
            <a:r>
              <a:rPr lang="en-US" sz="2500" b="1" kern="0" dirty="0">
                <a:solidFill>
                  <a:schemeClr val="bg1"/>
                </a:solidFill>
              </a:rPr>
              <a:t> </a:t>
            </a:r>
            <a:r>
              <a:rPr lang="mr-IN" sz="2500" b="1" kern="0" dirty="0">
                <a:solidFill>
                  <a:schemeClr val="bg1"/>
                </a:solidFill>
              </a:rPr>
              <a:t>–</a:t>
            </a:r>
            <a:r>
              <a:rPr lang="en-US" sz="2500" b="1" kern="0" dirty="0">
                <a:solidFill>
                  <a:schemeClr val="bg1"/>
                </a:solidFill>
              </a:rPr>
              <a:t>Streamflow Generation</a:t>
            </a:r>
          </a:p>
        </p:txBody>
      </p:sp>
      <p:pic>
        <p:nvPicPr>
          <p:cNvPr id="1026" name="Picture 2" descr="diagram">
            <a:extLst>
              <a:ext uri="{FF2B5EF4-FFF2-40B4-BE49-F238E27FC236}">
                <a16:creationId xmlns:a16="http://schemas.microsoft.com/office/drawing/2014/main" id="{FFFD16AF-BA88-8437-D74E-A30AB98E0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703" y="964129"/>
            <a:ext cx="7984733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895342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131;p11">
            <a:extLst>
              <a:ext uri="{FF2B5EF4-FFF2-40B4-BE49-F238E27FC236}">
                <a16:creationId xmlns:a16="http://schemas.microsoft.com/office/drawing/2014/main" id="{E204F562-0BFE-8E18-BE3D-7DE699186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034" y="91018"/>
            <a:ext cx="8834967" cy="8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FFFF"/>
              </a:buClr>
              <a:buSzPts val="2600"/>
              <a:buFont typeface="Calibri" panose="020F0502020204030204" pitchFamily="34" charset="0"/>
              <a:buNone/>
            </a:pPr>
            <a:r>
              <a:rPr lang="en-US" altLang="en-US" sz="3467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GEOGLOWS ECMWF STREAMFLOW</a:t>
            </a:r>
          </a:p>
        </p:txBody>
      </p:sp>
      <p:pic>
        <p:nvPicPr>
          <p:cNvPr id="17410" name="Google Shape;231;p9">
            <a:extLst>
              <a:ext uri="{FF2B5EF4-FFF2-40B4-BE49-F238E27FC236}">
                <a16:creationId xmlns:a16="http://schemas.microsoft.com/office/drawing/2014/main" id="{3BD2E228-9502-F025-B9E8-CE0F773FFE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82" y="990635"/>
            <a:ext cx="5896217" cy="280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>
            <a:extLst>
              <a:ext uri="{FF2B5EF4-FFF2-40B4-BE49-F238E27FC236}">
                <a16:creationId xmlns:a16="http://schemas.microsoft.com/office/drawing/2014/main" id="{8E7C0137-4BB6-14BA-F452-E36B37AE6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18" y="973667"/>
            <a:ext cx="84772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KE" altLang="en-KE" sz="1800" dirty="0">
                <a:solidFill>
                  <a:srgbClr val="0070C0"/>
                </a:solidFill>
                <a:latin typeface="Gill Sans MT" panose="020B0502020104020203" pitchFamily="34" charset="77"/>
                <a:hlinkClick r:id="rId4"/>
              </a:rPr>
              <a:t>https://apps.geoglows.org/apps/geoglows-hydroviewer/</a:t>
            </a:r>
            <a:endParaRPr lang="en-KE" altLang="en-KE" sz="1800" dirty="0">
              <a:solidFill>
                <a:srgbClr val="0070C0"/>
              </a:solidFill>
              <a:latin typeface="Gill Sans MT" panose="020B0502020104020203" pitchFamily="34" charset="77"/>
            </a:endParaRPr>
          </a:p>
          <a:p>
            <a:r>
              <a:rPr lang="en-US" sz="1800" i="0" u="sng" strike="noStrike" dirty="0">
                <a:solidFill>
                  <a:srgbClr val="FFFFFF"/>
                </a:solidFill>
                <a:effectLst/>
                <a:latin typeface="Gill Sans MT" panose="020B0502020104020203" pitchFamily="34" charset="77"/>
                <a:hlinkClick r:id="rId5"/>
              </a:rPr>
              <a:t>https://tethys.byu.edu/apps/geoglows-hydroviewer/</a:t>
            </a:r>
            <a:endParaRPr lang="en-KE" altLang="en-KE" sz="1800" dirty="0">
              <a:solidFill>
                <a:srgbClr val="0070C0"/>
              </a:solidFill>
              <a:latin typeface="Gill Sans MT" panose="020B0502020104020203" pitchFamily="34" charset="77"/>
            </a:endParaRPr>
          </a:p>
        </p:txBody>
      </p:sp>
      <p:sp>
        <p:nvSpPr>
          <p:cNvPr id="17412" name="TextBox 2">
            <a:extLst>
              <a:ext uri="{FF2B5EF4-FFF2-40B4-BE49-F238E27FC236}">
                <a16:creationId xmlns:a16="http://schemas.microsoft.com/office/drawing/2014/main" id="{6996F1A8-B9CB-A875-6808-C4507D7C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960" y="1856316"/>
            <a:ext cx="6144960" cy="461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KE" altLang="en-KE" sz="1800" dirty="0"/>
              <a:t>The system combines modern computing technologies &amp; cyber-infrastructure with hydrological and hdraulic science to deliver a web-based service &amp; cloud computing operational hydrological data necessary for water resources planning and management.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KE" altLang="en-KE" sz="1800" dirty="0"/>
              <a:t>It provides timely streamflow short range forecast from ECMWF -51 member ensemble with </a:t>
            </a:r>
            <a:r>
              <a:rPr lang="en-KE" altLang="en-KE" sz="1800" b="1" dirty="0"/>
              <a:t>15 days, for 3 hrs resolution</a:t>
            </a:r>
            <a:r>
              <a:rPr lang="en-KE" altLang="en-KE" sz="1800" dirty="0"/>
              <a:t>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KE" altLang="en-KE" sz="1800" dirty="0"/>
              <a:t>Generating single 1-hr high resolution 10-day forecast.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KE" altLang="en-KE" sz="1800" dirty="0"/>
              <a:t>Near-real-time data is also generated to allow bias correction with observed data.</a:t>
            </a:r>
          </a:p>
        </p:txBody>
      </p:sp>
      <p:pic>
        <p:nvPicPr>
          <p:cNvPr id="3073" name="Picture 1" descr="page20image48475104">
            <a:extLst>
              <a:ext uri="{FF2B5EF4-FFF2-40B4-BE49-F238E27FC236}">
                <a16:creationId xmlns:a16="http://schemas.microsoft.com/office/drawing/2014/main" id="{5EDA99F2-C359-844C-8894-D4D43F73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82" y="3754761"/>
            <a:ext cx="5896218" cy="310323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568902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131;p11">
            <a:extLst>
              <a:ext uri="{FF2B5EF4-FFF2-40B4-BE49-F238E27FC236}">
                <a16:creationId xmlns:a16="http://schemas.microsoft.com/office/drawing/2014/main" id="{E204F562-0BFE-8E18-BE3D-7DE699186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034" y="91018"/>
            <a:ext cx="8834967" cy="8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FFFF"/>
              </a:buClr>
              <a:buSzPts val="2600"/>
              <a:buFont typeface="Calibri" panose="020F0502020204030204" pitchFamily="34" charset="0"/>
              <a:buNone/>
            </a:pPr>
            <a:r>
              <a:rPr lang="en-US" altLang="en-US" sz="31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GEOGLOWS ECMWF STREAMFLOW DATA ACCESS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51EF287-B3B7-1D30-58F2-76185384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62" y="998051"/>
            <a:ext cx="7186793" cy="4391072"/>
          </a:xfrm>
          <a:prstGeom prst="rect">
            <a:avLst/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F933FC98-BABF-1645-B103-8E871594B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55994"/>
            <a:ext cx="4980562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altLang="en-KE" sz="1700" dirty="0">
                <a:latin typeface="Calibri" panose="020F0502020204030204" pitchFamily="34" charset="0"/>
              </a:rPr>
              <a:t>Both the river discharge forecast and historical simulation are made available as data services through </a:t>
            </a:r>
          </a:p>
          <a:p>
            <a:pPr marL="800100" lvl="1" indent="-342900" eaLnBrk="1" hangingPunct="1">
              <a:buFont typeface="+mj-lt"/>
              <a:buAutoNum type="arabicPeriod"/>
            </a:pPr>
            <a:r>
              <a:rPr lang="en-US" altLang="en-KE" sz="1700" dirty="0">
                <a:latin typeface="Calibri" panose="020F0502020204030204" pitchFamily="34" charset="0"/>
              </a:rPr>
              <a:t>Web-App Viewer Platform</a:t>
            </a:r>
          </a:p>
          <a:p>
            <a:pPr marL="800100" lvl="1" indent="-342900" eaLnBrk="1" hangingPunct="1">
              <a:buFont typeface="+mj-lt"/>
              <a:buAutoNum type="arabicPeriod"/>
            </a:pPr>
            <a:r>
              <a:rPr lang="en-US" altLang="en-KE" sz="1700" dirty="0">
                <a:latin typeface="Calibri" panose="020F0502020204030204" pitchFamily="34" charset="0"/>
              </a:rPr>
              <a:t>Representational State Transfer /Application Program Interface (</a:t>
            </a:r>
            <a:r>
              <a:rPr lang="en-US" altLang="en-KE" sz="1700" dirty="0">
                <a:solidFill>
                  <a:srgbClr val="197BEB"/>
                </a:solidFill>
                <a:latin typeface="Calibri" panose="020F0502020204030204" pitchFamily="34" charset="0"/>
                <a:hlinkClick r:id="rId4"/>
              </a:rPr>
              <a:t>REST API</a:t>
            </a:r>
            <a:r>
              <a:rPr lang="en-US" altLang="en-KE" sz="1700" dirty="0">
                <a:latin typeface="Calibri" panose="020F0502020204030204" pitchFamily="34" charset="0"/>
              </a:rPr>
              <a:t>) </a:t>
            </a:r>
          </a:p>
          <a:p>
            <a:pPr marL="800100" lvl="1" indent="-342900" eaLnBrk="1" hangingPunct="1">
              <a:buFont typeface="+mj-lt"/>
              <a:buAutoNum type="arabicPeriod"/>
            </a:pPr>
            <a:r>
              <a:rPr lang="en-US" altLang="en-KE" sz="1700" dirty="0">
                <a:latin typeface="Calibri" panose="020F0502020204030204" pitchFamily="34" charset="0"/>
              </a:rPr>
              <a:t> Extended through the </a:t>
            </a:r>
            <a:r>
              <a:rPr lang="en-US" altLang="en-KE" sz="1700" dirty="0">
                <a:solidFill>
                  <a:srgbClr val="197BEB"/>
                </a:solidFill>
                <a:latin typeface="Calibri" panose="020F0502020204030204" pitchFamily="34" charset="0"/>
                <a:hlinkClick r:id="rId5"/>
              </a:rPr>
              <a:t>python geoglows package</a:t>
            </a:r>
            <a:r>
              <a:rPr lang="en-US" altLang="en-KE" sz="1700" dirty="0">
                <a:latin typeface="Calibri" panose="020F0502020204030204" pitchFamily="34" charset="0"/>
              </a:rPr>
              <a:t> available at </a:t>
            </a:r>
            <a:r>
              <a:rPr lang="en-US" altLang="en-KE" sz="1700" dirty="0" err="1">
                <a:latin typeface="Calibri" panose="020F0502020204030204" pitchFamily="34" charset="0"/>
              </a:rPr>
              <a:t>PyPI</a:t>
            </a:r>
            <a:r>
              <a:rPr lang="en-US" altLang="en-KE" sz="1700" dirty="0">
                <a:latin typeface="Calibri" panose="020F0502020204030204" pitchFamily="34" charset="0"/>
              </a:rPr>
              <a:t> and </a:t>
            </a:r>
            <a:r>
              <a:rPr lang="en-US" altLang="en-KE" sz="1700" dirty="0" err="1">
                <a:latin typeface="Calibri" panose="020F0502020204030204" pitchFamily="34" charset="0"/>
              </a:rPr>
              <a:t>Conda</a:t>
            </a:r>
            <a:r>
              <a:rPr lang="en-US" altLang="en-KE" sz="1700" dirty="0">
                <a:latin typeface="Calibri" panose="020F0502020204030204" pitchFamily="34" charset="0"/>
              </a:rPr>
              <a:t> also implementable through Google </a:t>
            </a:r>
            <a:r>
              <a:rPr lang="en-US" altLang="en-KE" sz="1700" dirty="0" err="1">
                <a:latin typeface="Calibri" panose="020F0502020204030204" pitchFamily="34" charset="0"/>
              </a:rPr>
              <a:t>Colab</a:t>
            </a:r>
            <a:r>
              <a:rPr lang="en-US" altLang="en-KE" sz="1700" dirty="0">
                <a:latin typeface="Calibri" panose="020F0502020204030204" pitchFamily="34" charset="0"/>
              </a:rPr>
              <a:t>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KE" sz="1700" dirty="0">
                <a:latin typeface="Calibri" panose="020F0502020204030204" pitchFamily="34" charset="0"/>
              </a:rPr>
              <a:t>Esri has developed a web mapping service hosted on the </a:t>
            </a:r>
            <a:r>
              <a:rPr lang="en-US" altLang="en-KE" sz="1700" dirty="0">
                <a:solidFill>
                  <a:srgbClr val="197BEB"/>
                </a:solidFill>
                <a:latin typeface="Calibri" panose="020F0502020204030204" pitchFamily="34" charset="0"/>
                <a:hlinkClick r:id="rId6"/>
              </a:rPr>
              <a:t>Esri Living Atlas</a:t>
            </a:r>
            <a:r>
              <a:rPr lang="en-US" altLang="en-KE" sz="1700" dirty="0">
                <a:latin typeface="Calibri" panose="020F0502020204030204" pitchFamily="34" charset="0"/>
              </a:rPr>
              <a:t>, which can be animated and indicates where high flows and extreme events are possible in space and time.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altLang="en-KE" sz="1700" dirty="0">
                <a:solidFill>
                  <a:srgbClr val="031F35"/>
                </a:solidFill>
                <a:latin typeface="Avenir LT" panose="02000503020000020003" pitchFamily="2" charset="0"/>
              </a:rPr>
              <a:t>The forecast service requires and leverages the local data and local expertise to tailor the global forecast to local applications.</a:t>
            </a:r>
            <a:endParaRPr lang="en-KE" altLang="en-KE" sz="1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5DDFF-5C5E-359F-B860-3EE7CB1BED05}"/>
              </a:ext>
            </a:extLst>
          </p:cNvPr>
          <p:cNvSpPr txBox="1"/>
          <p:nvPr/>
        </p:nvSpPr>
        <p:spPr>
          <a:xfrm>
            <a:off x="40612" y="5471450"/>
            <a:ext cx="12273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Char char="v"/>
            </a:pPr>
            <a:r>
              <a:rPr lang="en-US" altLang="en-KE" sz="1750" dirty="0">
                <a:latin typeface="Calibri" panose="020F0502020204030204" pitchFamily="34" charset="0"/>
              </a:rPr>
              <a:t>The free and open services complement local efforts to provide information where little or none exists and have been designed to address communities' critical needs worldwide. </a:t>
            </a:r>
            <a:r>
              <a:rPr lang="en-US" sz="1750" dirty="0">
                <a:solidFill>
                  <a:srgbClr val="031F35"/>
                </a:solidFill>
                <a:latin typeface="Avenir LT" panose="02000503020000020003" pitchFamily="2" charset="0"/>
              </a:rPr>
              <a:t>It allows the local stakeholders to develop tailored applications to solve water management problems such as flooding, drought, and water/food/energy security issues. </a:t>
            </a:r>
            <a:endParaRPr lang="en-KE" sz="1750" dirty="0"/>
          </a:p>
          <a:p>
            <a:pPr eaLnBrk="1" hangingPunct="1">
              <a:buFont typeface="Wingdings" pitchFamily="2" charset="2"/>
              <a:buChar char="v"/>
            </a:pPr>
            <a:endParaRPr lang="en-KE" altLang="en-KE" sz="1750" dirty="0"/>
          </a:p>
        </p:txBody>
      </p:sp>
    </p:spTree>
    <p:extLst>
      <p:ext uri="{BB962C8B-B14F-4D97-AF65-F5344CB8AC3E}">
        <p14:creationId xmlns:p14="http://schemas.microsoft.com/office/powerpoint/2010/main" val="1824440157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Google Shape;140;p12">
            <a:extLst>
              <a:ext uri="{FF2B5EF4-FFF2-40B4-BE49-F238E27FC236}">
                <a16:creationId xmlns:a16="http://schemas.microsoft.com/office/drawing/2014/main" id="{0A00E5A8-EA04-3793-653E-1F6808777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2862" y="889131"/>
            <a:ext cx="4611475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Aft>
                <a:spcPts val="533"/>
              </a:spcAft>
              <a:buSzPts val="1100"/>
            </a:pPr>
            <a:r>
              <a:rPr lang="en-US" altLang="en-US" sz="2000" b="1" dirty="0">
                <a:solidFill>
                  <a:schemeClr val="tx1"/>
                </a:solidFill>
                <a:latin typeface="Helvetica Neue" panose="02000503000000020004" pitchFamily="2" charset="0"/>
                <a:sym typeface="Helvetica Neue" panose="02000503000000020004" pitchFamily="2" charset="0"/>
              </a:rPr>
              <a:t>DATA ACCESS- WEB APP</a:t>
            </a:r>
            <a:endParaRPr lang="en-US" altLang="en-US" sz="2000" b="1" dirty="0">
              <a:solidFill>
                <a:schemeClr val="tx1"/>
              </a:solidFill>
            </a:endParaRPr>
          </a:p>
        </p:txBody>
      </p:sp>
      <p:pic>
        <p:nvPicPr>
          <p:cNvPr id="19458" name="Picture 5">
            <a:extLst>
              <a:ext uri="{FF2B5EF4-FFF2-40B4-BE49-F238E27FC236}">
                <a16:creationId xmlns:a16="http://schemas.microsoft.com/office/drawing/2014/main" id="{A69B14A3-23A8-0F1D-5F1F-BE8CE0B49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" y="1669920"/>
            <a:ext cx="6268384" cy="391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>
            <a:extLst>
              <a:ext uri="{FF2B5EF4-FFF2-40B4-BE49-F238E27FC236}">
                <a16:creationId xmlns:a16="http://schemas.microsoft.com/office/drawing/2014/main" id="{751E819C-8B18-95D7-7D19-8D394C64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736" y="2696634"/>
            <a:ext cx="5848349" cy="365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022934A-28CE-2D4E-D4C9-784530C7B734}"/>
              </a:ext>
            </a:extLst>
          </p:cNvPr>
          <p:cNvGrpSpPr/>
          <p:nvPr/>
        </p:nvGrpSpPr>
        <p:grpSpPr>
          <a:xfrm rot="19279280">
            <a:off x="5166053" y="3340928"/>
            <a:ext cx="907200" cy="1065600"/>
            <a:chOff x="6154193" y="1600759"/>
            <a:chExt cx="907200" cy="106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C167DA4-6DFE-237E-04FF-15EA63DDA6CA}"/>
                    </a:ext>
                  </a:extLst>
                </p14:cNvPr>
                <p14:cNvContentPartPr/>
                <p14:nvPr/>
              </p14:nvContentPartPr>
              <p14:xfrm>
                <a:off x="6154193" y="1600759"/>
                <a:ext cx="907200" cy="1065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C167DA4-6DFE-237E-04FF-15EA63DDA6C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45193" y="1591759"/>
                  <a:ext cx="924840" cy="10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8DEE6DB-203C-C6FB-8747-83FD1DF4C98F}"/>
                    </a:ext>
                  </a:extLst>
                </p14:cNvPr>
                <p14:cNvContentPartPr/>
                <p14:nvPr/>
              </p14:nvContentPartPr>
              <p14:xfrm>
                <a:off x="6387953" y="1703479"/>
                <a:ext cx="410880" cy="460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8DEE6DB-203C-C6FB-8747-83FD1DF4C98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78950" y="1694467"/>
                  <a:ext cx="428525" cy="477983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5">
            <a:extLst>
              <a:ext uri="{FF2B5EF4-FFF2-40B4-BE49-F238E27FC236}">
                <a16:creationId xmlns:a16="http://schemas.microsoft.com/office/drawing/2014/main" id="{FF28D7A2-A3E1-CCBB-E0BF-E45884B43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270340"/>
            <a:ext cx="65678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KE" altLang="en-KE" sz="1600" b="1" dirty="0">
                <a:solidFill>
                  <a:srgbClr val="0070C0"/>
                </a:solidFill>
              </a:rPr>
              <a:t>https://apps.geoglows.org/apps/geoglows-hydroviewer/</a:t>
            </a:r>
          </a:p>
        </p:txBody>
      </p:sp>
      <p:sp>
        <p:nvSpPr>
          <p:cNvPr id="4" name="Google Shape;131;p11">
            <a:extLst>
              <a:ext uri="{FF2B5EF4-FFF2-40B4-BE49-F238E27FC236}">
                <a16:creationId xmlns:a16="http://schemas.microsoft.com/office/drawing/2014/main" id="{BF446625-52BC-F131-5E19-B1DADB1F0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034" y="91018"/>
            <a:ext cx="8834967" cy="8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FFFF"/>
              </a:buClr>
              <a:buSzPts val="2600"/>
              <a:buFont typeface="Calibri" panose="020F0502020204030204" pitchFamily="34" charset="0"/>
              <a:buNone/>
            </a:pPr>
            <a:r>
              <a:rPr lang="en-US" altLang="en-US" sz="31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GEOGLOWS ECMWF STREAMFLOW DATA ACCESS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4ADA2-0143-662A-3D87-9A9F262DD8DB}"/>
              </a:ext>
            </a:extLst>
          </p:cNvPr>
          <p:cNvSpPr txBox="1"/>
          <p:nvPr/>
        </p:nvSpPr>
        <p:spPr>
          <a:xfrm>
            <a:off x="6306736" y="1267594"/>
            <a:ext cx="59853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altLang="en-KE" sz="1800" dirty="0">
                <a:solidFill>
                  <a:srgbClr val="031F35"/>
                </a:solidFill>
                <a:latin typeface="Avenir LT" panose="02000503020000020003" pitchFamily="2" charset="0"/>
              </a:rPr>
              <a:t>The </a:t>
            </a:r>
            <a:r>
              <a:rPr lang="en-US" altLang="en-KE" dirty="0">
                <a:solidFill>
                  <a:srgbClr val="031F35"/>
                </a:solidFill>
                <a:latin typeface="Avenir LT" panose="02000503020000020003" pitchFamily="2" charset="0"/>
              </a:rPr>
              <a:t>Location of interest along the river is identified by either Reach ID or Lat, Long coordinates.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altLang="en-KE" sz="1800" dirty="0">
                <a:solidFill>
                  <a:srgbClr val="031F35"/>
                </a:solidFill>
                <a:latin typeface="Avenir LT" panose="02000503020000020003" pitchFamily="2" charset="0"/>
              </a:rPr>
              <a:t> Example – Songwe River in Malawi Tanzania (Reach ID 7084325, or  Lat -9.5864</a:t>
            </a:r>
            <a:r>
              <a:rPr lang="en-KE" altLang="en-KE" sz="1800" dirty="0">
                <a:solidFill>
                  <a:srgbClr val="031F35"/>
                </a:solidFill>
                <a:latin typeface="Avenir LT" panose="02000503020000020003" pitchFamily="2" charset="0"/>
              </a:rPr>
              <a:t>, Long 33.7741).</a:t>
            </a:r>
            <a:endParaRPr lang="en-US" altLang="en-KE" sz="1800" dirty="0">
              <a:solidFill>
                <a:srgbClr val="031F35"/>
              </a:solidFill>
              <a:latin typeface="Avenir LT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57643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Google Shape;131;p11">
            <a:extLst>
              <a:ext uri="{FF2B5EF4-FFF2-40B4-BE49-F238E27FC236}">
                <a16:creationId xmlns:a16="http://schemas.microsoft.com/office/drawing/2014/main" id="{E204F562-0BFE-8E18-BE3D-7DE699186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034" y="91018"/>
            <a:ext cx="8834967" cy="88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FFFF"/>
              </a:buClr>
              <a:buSzPts val="2600"/>
              <a:buFont typeface="Calibri" panose="020F0502020204030204" pitchFamily="34" charset="0"/>
              <a:buNone/>
            </a:pPr>
            <a:r>
              <a:rPr lang="en-US" altLang="en-US" sz="31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GEOGLOWS ECMWF STREAMFLOW DATA ACCESS</a:t>
            </a:r>
          </a:p>
        </p:txBody>
      </p:sp>
      <p:pic>
        <p:nvPicPr>
          <p:cNvPr id="4" name="Graphic 5" descr="Database with solid fill">
            <a:extLst>
              <a:ext uri="{FF2B5EF4-FFF2-40B4-BE49-F238E27FC236}">
                <a16:creationId xmlns:a16="http://schemas.microsoft.com/office/drawing/2014/main" id="{127CB8FB-7D8B-2837-5637-4FBBA054A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77" y="3227962"/>
            <a:ext cx="995811" cy="995811"/>
          </a:xfrm>
          <a:prstGeom prst="rect">
            <a:avLst/>
          </a:prstGeom>
        </p:spPr>
      </p:pic>
      <p:pic>
        <p:nvPicPr>
          <p:cNvPr id="6" name="Graphic 6" descr="Database with solid fill">
            <a:extLst>
              <a:ext uri="{FF2B5EF4-FFF2-40B4-BE49-F238E27FC236}">
                <a16:creationId xmlns:a16="http://schemas.microsoft.com/office/drawing/2014/main" id="{9F44F8FC-96CB-B0B4-BE92-6CD23E0CA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238" y="2999363"/>
            <a:ext cx="916478" cy="916478"/>
          </a:xfrm>
          <a:prstGeom prst="rect">
            <a:avLst/>
          </a:prstGeom>
        </p:spPr>
      </p:pic>
      <p:pic>
        <p:nvPicPr>
          <p:cNvPr id="7" name="Graphic 7" descr="Programmer female with solid fill">
            <a:extLst>
              <a:ext uri="{FF2B5EF4-FFF2-40B4-BE49-F238E27FC236}">
                <a16:creationId xmlns:a16="http://schemas.microsoft.com/office/drawing/2014/main" id="{97E6FF2C-8B44-B55E-7D66-4BAEC8B50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937" y="4225641"/>
            <a:ext cx="1493905" cy="149390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CBEBB010-F341-E1D8-4D88-AFFB24E62A45}"/>
              </a:ext>
            </a:extLst>
          </p:cNvPr>
          <p:cNvSpPr/>
          <p:nvPr/>
        </p:nvSpPr>
        <p:spPr>
          <a:xfrm rot="13200659">
            <a:off x="1630363" y="4461451"/>
            <a:ext cx="1935162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>
              <a:solidFill>
                <a:schemeClr val="tx1"/>
              </a:solidFill>
              <a:sym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CEBAF41-D747-CB5D-672A-FB27F70CA013}"/>
              </a:ext>
            </a:extLst>
          </p:cNvPr>
          <p:cNvSpPr/>
          <p:nvPr/>
        </p:nvSpPr>
        <p:spPr>
          <a:xfrm rot="2392324">
            <a:off x="1849438" y="4280476"/>
            <a:ext cx="1935162" cy="21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>
              <a:solidFill>
                <a:schemeClr val="tx1"/>
              </a:solidFill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1530A1-E599-1FAD-31E7-C460D857C66B}"/>
              </a:ext>
            </a:extLst>
          </p:cNvPr>
          <p:cNvSpPr txBox="1"/>
          <p:nvPr/>
        </p:nvSpPr>
        <p:spPr>
          <a:xfrm>
            <a:off x="2968625" y="2580263"/>
            <a:ext cx="23542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1050" kern="0" dirty="0">
                <a:latin typeface="Arial"/>
                <a:cs typeface="Arial"/>
                <a:sym typeface="Arial"/>
              </a:rPr>
              <a:t>Gets back a CSV of streamflow data</a:t>
            </a:r>
          </a:p>
        </p:txBody>
      </p:sp>
      <p:graphicFrame>
        <p:nvGraphicFramePr>
          <p:cNvPr id="12" name="Table 20">
            <a:extLst>
              <a:ext uri="{FF2B5EF4-FFF2-40B4-BE49-F238E27FC236}">
                <a16:creationId xmlns:a16="http://schemas.microsoft.com/office/drawing/2014/main" id="{25F03AA8-F2A2-ED81-8C52-E3DB77F84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352394"/>
              </p:ext>
            </p:extLst>
          </p:nvPr>
        </p:nvGraphicFramePr>
        <p:xfrm>
          <a:off x="3306763" y="2869188"/>
          <a:ext cx="2204227" cy="995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93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Feb 1 22 …</a:t>
                      </a:r>
                    </a:p>
                  </a:txBody>
                  <a:tcPr marL="68568" marR="68568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5 m^3/s</a:t>
                      </a:r>
                    </a:p>
                  </a:txBody>
                  <a:tcPr marL="68568" marR="68568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93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Feb 2 22 …</a:t>
                      </a:r>
                    </a:p>
                  </a:txBody>
                  <a:tcPr marL="68568" marR="68568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6 m^3/s</a:t>
                      </a:r>
                    </a:p>
                  </a:txBody>
                  <a:tcPr marL="68568" marR="68568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937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ysClr val="windowText" lastClr="000000"/>
                          </a:solidFill>
                        </a:rPr>
                        <a:t>etc</a:t>
                      </a: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…</a:t>
                      </a:r>
                    </a:p>
                  </a:txBody>
                  <a:tcPr marL="68568" marR="68568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ysClr val="windowText" lastClr="000000"/>
                          </a:solidFill>
                        </a:rPr>
                        <a:t>etc</a:t>
                      </a: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</a:rPr>
                        <a:t>…</a:t>
                      </a:r>
                    </a:p>
                  </a:txBody>
                  <a:tcPr marL="68568" marR="68568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F93ED9A-8F82-68E1-E4D5-3ECDBC2D84A9}"/>
              </a:ext>
            </a:extLst>
          </p:cNvPr>
          <p:cNvSpPr txBox="1"/>
          <p:nvPr/>
        </p:nvSpPr>
        <p:spPr>
          <a:xfrm>
            <a:off x="574675" y="2810451"/>
            <a:ext cx="148272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1050" kern="0" dirty="0">
                <a:latin typeface="Arial"/>
                <a:cs typeface="Arial"/>
                <a:sym typeface="Arial"/>
              </a:rPr>
              <a:t>Global Model Dataset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A968B1-9127-93B4-B725-5C979D11FBF8}"/>
              </a:ext>
            </a:extLst>
          </p:cNvPr>
          <p:cNvSpPr txBox="1"/>
          <p:nvPr/>
        </p:nvSpPr>
        <p:spPr>
          <a:xfrm>
            <a:off x="2979019" y="5760520"/>
            <a:ext cx="372730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1050" kern="0" dirty="0">
                <a:latin typeface="Arial"/>
                <a:cs typeface="Arial"/>
                <a:sym typeface="Arial"/>
              </a:rPr>
              <a:t>Water Resources Engineer/Hydrologist/Hydrometeorologist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08EEBD0-A49D-D550-7D77-B3C6E1E5E3A0}"/>
              </a:ext>
            </a:extLst>
          </p:cNvPr>
          <p:cNvSpPr txBox="1">
            <a:spLocks noChangeArrowheads="1"/>
          </p:cNvSpPr>
          <p:nvPr/>
        </p:nvSpPr>
        <p:spPr>
          <a:xfrm>
            <a:off x="118249" y="1015276"/>
            <a:ext cx="166817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60933" rIns="121900" bIns="60933" anchor="ctr"/>
          <a:lstStyle>
            <a:defPPr>
              <a:defRPr lang="en-US"/>
            </a:defPPr>
            <a:lvl1pPr algn="ctr" eaLnBrk="1" hangingPunct="1">
              <a:lnSpc>
                <a:spcPct val="140000"/>
              </a:lnSpc>
              <a:spcAft>
                <a:spcPts val="533"/>
              </a:spcAft>
              <a:buClr>
                <a:srgbClr val="000000"/>
              </a:buClr>
              <a:buSzPts val="1100"/>
              <a:buFont typeface="Arial" panose="020B0604020202020204" pitchFamily="34" charset="0"/>
              <a:defRPr sz="2000" b="1">
                <a:latin typeface="Helvetica Neue" panose="02000503000000020004" pitchFamily="2" charset="0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KE" dirty="0"/>
              <a:t>REST API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CD64A81-BABA-8FCB-AB09-FCE4EB9BB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2436" b="561"/>
          <a:stretch/>
        </p:blipFill>
        <p:spPr bwMode="auto">
          <a:xfrm>
            <a:off x="7627940" y="1007659"/>
            <a:ext cx="4380670" cy="5221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97BD33-0B18-2C4D-7FA1-A538BFDA2A37}"/>
              </a:ext>
            </a:extLst>
          </p:cNvPr>
          <p:cNvSpPr txBox="1"/>
          <p:nvPr/>
        </p:nvSpPr>
        <p:spPr>
          <a:xfrm>
            <a:off x="224101" y="1666560"/>
            <a:ext cx="6370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E" b="1" dirty="0">
                <a:solidFill>
                  <a:srgbClr val="0070C0"/>
                </a:solidFill>
              </a:rPr>
              <a:t>https://geoglows.ecmwf.int/documentation</a:t>
            </a:r>
          </a:p>
        </p:txBody>
      </p:sp>
    </p:spTree>
    <p:extLst>
      <p:ext uri="{BB962C8B-B14F-4D97-AF65-F5344CB8AC3E}">
        <p14:creationId xmlns:p14="http://schemas.microsoft.com/office/powerpoint/2010/main" val="1599341500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14227</TotalTime>
  <Words>1842</Words>
  <Application>Microsoft Macintosh PowerPoint</Application>
  <PresentationFormat>Widescreen</PresentationFormat>
  <Paragraphs>209</Paragraphs>
  <Slides>41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Aharoni</vt:lpstr>
      <vt:lpstr>AngsanaUPC</vt:lpstr>
      <vt:lpstr>Arial</vt:lpstr>
      <vt:lpstr>Arial Black</vt:lpstr>
      <vt:lpstr>Avenir LT</vt:lpstr>
      <vt:lpstr>Berlin Sans FB Demi</vt:lpstr>
      <vt:lpstr>Calibri</vt:lpstr>
      <vt:lpstr>Calibri Light</vt:lpstr>
      <vt:lpstr>Gill Sans MT</vt:lpstr>
      <vt:lpstr>Helvetica Neue</vt:lpstr>
      <vt:lpstr>Noto Sans Symbols</vt:lpstr>
      <vt:lpstr>Roboto</vt:lpstr>
      <vt:lpstr>TeXGyreTermes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Microsoft Office User</cp:lastModifiedBy>
  <cp:revision>90</cp:revision>
  <dcterms:created xsi:type="dcterms:W3CDTF">2022-09-22T09:07:54Z</dcterms:created>
  <dcterms:modified xsi:type="dcterms:W3CDTF">2022-11-13T14:28:18Z</dcterms:modified>
</cp:coreProperties>
</file>